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8"/>
  </p:notesMasterIdLst>
  <p:handoutMasterIdLst>
    <p:handoutMasterId r:id="rId29"/>
  </p:handoutMasterIdLst>
  <p:sldIdLst>
    <p:sldId id="306" r:id="rId5"/>
    <p:sldId id="307" r:id="rId6"/>
    <p:sldId id="308" r:id="rId7"/>
    <p:sldId id="314" r:id="rId8"/>
    <p:sldId id="304" r:id="rId9"/>
    <p:sldId id="309" r:id="rId10"/>
    <p:sldId id="313" r:id="rId11"/>
    <p:sldId id="315" r:id="rId12"/>
    <p:sldId id="310" r:id="rId13"/>
    <p:sldId id="316" r:id="rId14"/>
    <p:sldId id="317" r:id="rId15"/>
    <p:sldId id="318" r:id="rId16"/>
    <p:sldId id="311" r:id="rId17"/>
    <p:sldId id="319" r:id="rId18"/>
    <p:sldId id="320" r:id="rId19"/>
    <p:sldId id="321" r:id="rId20"/>
    <p:sldId id="323" r:id="rId21"/>
    <p:sldId id="322" r:id="rId22"/>
    <p:sldId id="325" r:id="rId23"/>
    <p:sldId id="326" r:id="rId24"/>
    <p:sldId id="327" r:id="rId25"/>
    <p:sldId id="328" r:id="rId26"/>
    <p:sldId id="312"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D036DE-08DB-4363-B4F6-2677829164AA}" v="75" dt="2025-11-03T00:48:02.713"/>
    <p1510:client id="{ED9E079F-F842-CB30-24CA-642CBD5ECD28}" v="2" dt="2025-11-03T11:41: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4967" autoAdjust="0"/>
  </p:normalViewPr>
  <p:slideViewPr>
    <p:cSldViewPr snapToGrid="0">
      <p:cViewPr varScale="1">
        <p:scale>
          <a:sx n="135" d="100"/>
          <a:sy n="135" d="100"/>
        </p:scale>
        <p:origin x="1224" y="12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yan Ali [Student-PECS]" userId="S::ra24aaq@herts.ac.uk::f6357ae6-3745-43a8-9c3c-be62600db697" providerId="AD" clId="Web-{ED9E079F-F842-CB30-24CA-642CBD5ECD28}"/>
    <pc:docChg chg="modSld">
      <pc:chgData name="Rayyan Ali [Student-PECS]" userId="S::ra24aaq@herts.ac.uk::f6357ae6-3745-43a8-9c3c-be62600db697" providerId="AD" clId="Web-{ED9E079F-F842-CB30-24CA-642CBD5ECD28}" dt="2025-11-03T11:41:01.030" v="1" actId="14100"/>
      <pc:docMkLst>
        <pc:docMk/>
      </pc:docMkLst>
      <pc:sldChg chg="modSp">
        <pc:chgData name="Rayyan Ali [Student-PECS]" userId="S::ra24aaq@herts.ac.uk::f6357ae6-3745-43a8-9c3c-be62600db697" providerId="AD" clId="Web-{ED9E079F-F842-CB30-24CA-642CBD5ECD28}" dt="2025-11-03T11:41:01.030" v="1" actId="14100"/>
        <pc:sldMkLst>
          <pc:docMk/>
          <pc:sldMk cId="3561473475" sldId="310"/>
        </pc:sldMkLst>
        <pc:picChg chg="mod">
          <ac:chgData name="Rayyan Ali [Student-PECS]" userId="S::ra24aaq@herts.ac.uk::f6357ae6-3745-43a8-9c3c-be62600db697" providerId="AD" clId="Web-{ED9E079F-F842-CB30-24CA-642CBD5ECD28}" dt="2025-11-03T11:41:01.030" v="1" actId="14100"/>
          <ac:picMkLst>
            <pc:docMk/>
            <pc:sldMk cId="3561473475" sldId="310"/>
            <ac:picMk id="7" creationId="{7E257BC0-CA77-CCA4-07E0-9E90A045DD75}"/>
          </ac:picMkLst>
        </pc:picChg>
      </pc:sldChg>
    </pc:docChg>
  </pc:docChgLst>
  <pc:docChgLst>
    <pc:chgData name="Fayaaz Choudhury [Student-PECS]" userId="76de4a84-5d9b-40f6-ae10-9d6a23119336" providerId="ADAL" clId="{5530E5F5-65C8-43A9-8156-B5E516399875}"/>
    <pc:docChg chg="undo custSel addSld delSld modSld sldOrd">
      <pc:chgData name="Fayaaz Choudhury [Student-PECS]" userId="76de4a84-5d9b-40f6-ae10-9d6a23119336" providerId="ADAL" clId="{5530E5F5-65C8-43A9-8156-B5E516399875}" dt="2025-11-03T00:52:23.680" v="946" actId="20577"/>
      <pc:docMkLst>
        <pc:docMk/>
      </pc:docMkLst>
      <pc:sldChg chg="modSp new mod">
        <pc:chgData name="Fayaaz Choudhury [Student-PECS]" userId="76de4a84-5d9b-40f6-ae10-9d6a23119336" providerId="ADAL" clId="{5530E5F5-65C8-43A9-8156-B5E516399875}" dt="2025-11-03T00:32:52.172" v="147" actId="20577"/>
        <pc:sldMkLst>
          <pc:docMk/>
          <pc:sldMk cId="1971285729" sldId="321"/>
        </pc:sldMkLst>
        <pc:spChg chg="mod">
          <ac:chgData name="Fayaaz Choudhury [Student-PECS]" userId="76de4a84-5d9b-40f6-ae10-9d6a23119336" providerId="ADAL" clId="{5530E5F5-65C8-43A9-8156-B5E516399875}" dt="2025-11-03T00:32:26.313" v="25" actId="20577"/>
          <ac:spMkLst>
            <pc:docMk/>
            <pc:sldMk cId="1971285729" sldId="321"/>
            <ac:spMk id="2" creationId="{1BC5F6ED-3A19-B9A4-F552-E44487A403C5}"/>
          </ac:spMkLst>
        </pc:spChg>
        <pc:spChg chg="mod">
          <ac:chgData name="Fayaaz Choudhury [Student-PECS]" userId="76de4a84-5d9b-40f6-ae10-9d6a23119336" providerId="ADAL" clId="{5530E5F5-65C8-43A9-8156-B5E516399875}" dt="2025-11-03T00:32:52.172" v="147" actId="20577"/>
          <ac:spMkLst>
            <pc:docMk/>
            <pc:sldMk cId="1971285729" sldId="321"/>
            <ac:spMk id="3" creationId="{514F524C-7725-BF96-987D-93687093D7DB}"/>
          </ac:spMkLst>
        </pc:spChg>
      </pc:sldChg>
      <pc:sldChg chg="addSp delSp modSp new mod">
        <pc:chgData name="Fayaaz Choudhury [Student-PECS]" userId="76de4a84-5d9b-40f6-ae10-9d6a23119336" providerId="ADAL" clId="{5530E5F5-65C8-43A9-8156-B5E516399875}" dt="2025-11-03T00:39:50.972" v="312" actId="1076"/>
        <pc:sldMkLst>
          <pc:docMk/>
          <pc:sldMk cId="2177379142" sldId="322"/>
        </pc:sldMkLst>
        <pc:spChg chg="del">
          <ac:chgData name="Fayaaz Choudhury [Student-PECS]" userId="76de4a84-5d9b-40f6-ae10-9d6a23119336" providerId="ADAL" clId="{5530E5F5-65C8-43A9-8156-B5E516399875}" dt="2025-11-03T00:37:03.572" v="241" actId="478"/>
          <ac:spMkLst>
            <pc:docMk/>
            <pc:sldMk cId="2177379142" sldId="322"/>
            <ac:spMk id="2" creationId="{BACE2256-6DB3-C41A-7D7F-9B17EF205FE5}"/>
          </ac:spMkLst>
        </pc:spChg>
        <pc:spChg chg="del">
          <ac:chgData name="Fayaaz Choudhury [Student-PECS]" userId="76de4a84-5d9b-40f6-ae10-9d6a23119336" providerId="ADAL" clId="{5530E5F5-65C8-43A9-8156-B5E516399875}" dt="2025-11-03T00:37:00.526" v="240" actId="478"/>
          <ac:spMkLst>
            <pc:docMk/>
            <pc:sldMk cId="2177379142" sldId="322"/>
            <ac:spMk id="3" creationId="{7C58918C-BA23-1825-EE73-309ACEBAF751}"/>
          </ac:spMkLst>
        </pc:spChg>
        <pc:spChg chg="mod">
          <ac:chgData name="Fayaaz Choudhury [Student-PECS]" userId="76de4a84-5d9b-40f6-ae10-9d6a23119336" providerId="ADAL" clId="{5530E5F5-65C8-43A9-8156-B5E516399875}" dt="2025-11-03T00:37:20.169" v="265" actId="20577"/>
          <ac:spMkLst>
            <pc:docMk/>
            <pc:sldMk cId="2177379142" sldId="322"/>
            <ac:spMk id="4" creationId="{6B4FE9D0-700D-C5B1-F3BD-50375E8CBBFD}"/>
          </ac:spMkLst>
        </pc:spChg>
        <pc:spChg chg="mod">
          <ac:chgData name="Fayaaz Choudhury [Student-PECS]" userId="76de4a84-5d9b-40f6-ae10-9d6a23119336" providerId="ADAL" clId="{5530E5F5-65C8-43A9-8156-B5E516399875}" dt="2025-11-03T00:37:13.523" v="256" actId="20577"/>
          <ac:spMkLst>
            <pc:docMk/>
            <pc:sldMk cId="2177379142" sldId="322"/>
            <ac:spMk id="5" creationId="{797DE9CF-C81C-A742-4819-407B0CF389B7}"/>
          </ac:spMkLst>
        </pc:spChg>
        <pc:spChg chg="del">
          <ac:chgData name="Fayaaz Choudhury [Student-PECS]" userId="76de4a84-5d9b-40f6-ae10-9d6a23119336" providerId="ADAL" clId="{5530E5F5-65C8-43A9-8156-B5E516399875}" dt="2025-11-03T00:37:00.526" v="240" actId="478"/>
          <ac:spMkLst>
            <pc:docMk/>
            <pc:sldMk cId="2177379142" sldId="322"/>
            <ac:spMk id="7" creationId="{B938A701-DCB5-3A05-B3D3-D57BBA630C20}"/>
          </ac:spMkLst>
        </pc:spChg>
        <pc:spChg chg="add mod">
          <ac:chgData name="Fayaaz Choudhury [Student-PECS]" userId="76de4a84-5d9b-40f6-ae10-9d6a23119336" providerId="ADAL" clId="{5530E5F5-65C8-43A9-8156-B5E516399875}" dt="2025-11-03T00:39:49.988" v="311" actId="1076"/>
          <ac:spMkLst>
            <pc:docMk/>
            <pc:sldMk cId="2177379142" sldId="322"/>
            <ac:spMk id="8" creationId="{6CD2283A-D35C-3D84-2DF6-B343FE121F8E}"/>
          </ac:spMkLst>
        </pc:spChg>
        <pc:spChg chg="add mod">
          <ac:chgData name="Fayaaz Choudhury [Student-PECS]" userId="76de4a84-5d9b-40f6-ae10-9d6a23119336" providerId="ADAL" clId="{5530E5F5-65C8-43A9-8156-B5E516399875}" dt="2025-11-03T00:39:42.668" v="308" actId="1076"/>
          <ac:spMkLst>
            <pc:docMk/>
            <pc:sldMk cId="2177379142" sldId="322"/>
            <ac:spMk id="10" creationId="{D2BC62E7-4EBD-DC91-19D6-D64F4633BB36}"/>
          </ac:spMkLst>
        </pc:spChg>
        <pc:spChg chg="add">
          <ac:chgData name="Fayaaz Choudhury [Student-PECS]" userId="76de4a84-5d9b-40f6-ae10-9d6a23119336" providerId="ADAL" clId="{5530E5F5-65C8-43A9-8156-B5E516399875}" dt="2025-11-03T00:38:43.993" v="286"/>
          <ac:spMkLst>
            <pc:docMk/>
            <pc:sldMk cId="2177379142" sldId="322"/>
            <ac:spMk id="11" creationId="{937955D0-0EB5-F197-CCD3-FC906C9376A0}"/>
          </ac:spMkLst>
        </pc:spChg>
        <pc:spChg chg="add">
          <ac:chgData name="Fayaaz Choudhury [Student-PECS]" userId="76de4a84-5d9b-40f6-ae10-9d6a23119336" providerId="ADAL" clId="{5530E5F5-65C8-43A9-8156-B5E516399875}" dt="2025-11-03T00:39:06.543" v="294"/>
          <ac:spMkLst>
            <pc:docMk/>
            <pc:sldMk cId="2177379142" sldId="322"/>
            <ac:spMk id="13" creationId="{346279A4-6191-9580-0BA1-AF470200236B}"/>
          </ac:spMkLst>
        </pc:spChg>
        <pc:picChg chg="add mod">
          <ac:chgData name="Fayaaz Choudhury [Student-PECS]" userId="76de4a84-5d9b-40f6-ae10-9d6a23119336" providerId="ADAL" clId="{5530E5F5-65C8-43A9-8156-B5E516399875}" dt="2025-11-03T00:39:34.398" v="305" actId="1076"/>
          <ac:picMkLst>
            <pc:docMk/>
            <pc:sldMk cId="2177379142" sldId="322"/>
            <ac:picMk id="12" creationId="{508FC602-08CA-6D42-FC52-AD98F554050B}"/>
          </ac:picMkLst>
        </pc:picChg>
        <pc:picChg chg="add mod">
          <ac:chgData name="Fayaaz Choudhury [Student-PECS]" userId="76de4a84-5d9b-40f6-ae10-9d6a23119336" providerId="ADAL" clId="{5530E5F5-65C8-43A9-8156-B5E516399875}" dt="2025-11-03T00:39:36.024" v="306" actId="1076"/>
          <ac:picMkLst>
            <pc:docMk/>
            <pc:sldMk cId="2177379142" sldId="322"/>
            <ac:picMk id="14" creationId="{D8EE4A8C-2A10-9880-B287-AAAA592B963E}"/>
          </ac:picMkLst>
        </pc:picChg>
        <pc:picChg chg="add mod">
          <ac:chgData name="Fayaaz Choudhury [Student-PECS]" userId="76de4a84-5d9b-40f6-ae10-9d6a23119336" providerId="ADAL" clId="{5530E5F5-65C8-43A9-8156-B5E516399875}" dt="2025-11-03T00:39:50.972" v="312" actId="1076"/>
          <ac:picMkLst>
            <pc:docMk/>
            <pc:sldMk cId="2177379142" sldId="322"/>
            <ac:picMk id="8194" creationId="{36759C92-0334-01C5-352C-44FD8432CDB7}"/>
          </ac:picMkLst>
        </pc:picChg>
      </pc:sldChg>
      <pc:sldChg chg="addSp delSp modSp new mod ord">
        <pc:chgData name="Fayaaz Choudhury [Student-PECS]" userId="76de4a84-5d9b-40f6-ae10-9d6a23119336" providerId="ADAL" clId="{5530E5F5-65C8-43A9-8156-B5E516399875}" dt="2025-11-03T00:36:29.648" v="239"/>
        <pc:sldMkLst>
          <pc:docMk/>
          <pc:sldMk cId="193120073" sldId="323"/>
        </pc:sldMkLst>
        <pc:spChg chg="del">
          <ac:chgData name="Fayaaz Choudhury [Student-PECS]" userId="76de4a84-5d9b-40f6-ae10-9d6a23119336" providerId="ADAL" clId="{5530E5F5-65C8-43A9-8156-B5E516399875}" dt="2025-11-03T00:33:46.902" v="150" actId="478"/>
          <ac:spMkLst>
            <pc:docMk/>
            <pc:sldMk cId="193120073" sldId="323"/>
            <ac:spMk id="2" creationId="{2B215440-BEF8-ECE9-0A0C-BC42E4E81E23}"/>
          </ac:spMkLst>
        </pc:spChg>
        <pc:spChg chg="del">
          <ac:chgData name="Fayaaz Choudhury [Student-PECS]" userId="76de4a84-5d9b-40f6-ae10-9d6a23119336" providerId="ADAL" clId="{5530E5F5-65C8-43A9-8156-B5E516399875}" dt="2025-11-03T00:33:54.480" v="154" actId="478"/>
          <ac:spMkLst>
            <pc:docMk/>
            <pc:sldMk cId="193120073" sldId="323"/>
            <ac:spMk id="3" creationId="{C2EEF38F-2343-2E9B-3F6A-D4B3E84BA1BB}"/>
          </ac:spMkLst>
        </pc:spChg>
        <pc:spChg chg="mod">
          <ac:chgData name="Fayaaz Choudhury [Student-PECS]" userId="76de4a84-5d9b-40f6-ae10-9d6a23119336" providerId="ADAL" clId="{5530E5F5-65C8-43A9-8156-B5E516399875}" dt="2025-11-03T00:34:15.166" v="170" actId="20577"/>
          <ac:spMkLst>
            <pc:docMk/>
            <pc:sldMk cId="193120073" sldId="323"/>
            <ac:spMk id="4" creationId="{63A5D363-4113-9AA1-329F-03A9B1120E15}"/>
          </ac:spMkLst>
        </pc:spChg>
        <pc:spChg chg="del">
          <ac:chgData name="Fayaaz Choudhury [Student-PECS]" userId="76de4a84-5d9b-40f6-ae10-9d6a23119336" providerId="ADAL" clId="{5530E5F5-65C8-43A9-8156-B5E516399875}" dt="2025-11-03T00:34:45.675" v="175" actId="478"/>
          <ac:spMkLst>
            <pc:docMk/>
            <pc:sldMk cId="193120073" sldId="323"/>
            <ac:spMk id="6" creationId="{A951CEF3-EAB1-0B91-D76D-1215AC368EA5}"/>
          </ac:spMkLst>
        </pc:spChg>
        <pc:spChg chg="add mod">
          <ac:chgData name="Fayaaz Choudhury [Student-PECS]" userId="76de4a84-5d9b-40f6-ae10-9d6a23119336" providerId="ADAL" clId="{5530E5F5-65C8-43A9-8156-B5E516399875}" dt="2025-11-03T00:35:14.983" v="181" actId="1076"/>
          <ac:spMkLst>
            <pc:docMk/>
            <pc:sldMk cId="193120073" sldId="323"/>
            <ac:spMk id="8" creationId="{87B4D5CE-1A26-9E03-AC8B-E29C1A0B6CDA}"/>
          </ac:spMkLst>
        </pc:spChg>
        <pc:spChg chg="add mod">
          <ac:chgData name="Fayaaz Choudhury [Student-PECS]" userId="76de4a84-5d9b-40f6-ae10-9d6a23119336" providerId="ADAL" clId="{5530E5F5-65C8-43A9-8156-B5E516399875}" dt="2025-11-03T00:36:14.229" v="232" actId="1076"/>
          <ac:spMkLst>
            <pc:docMk/>
            <pc:sldMk cId="193120073" sldId="323"/>
            <ac:spMk id="9" creationId="{62784820-CCAE-022B-1D06-7397C6B5EB81}"/>
          </ac:spMkLst>
        </pc:spChg>
        <pc:graphicFrameChg chg="add mod modGraphic">
          <ac:chgData name="Fayaaz Choudhury [Student-PECS]" userId="76de4a84-5d9b-40f6-ae10-9d6a23119336" providerId="ADAL" clId="{5530E5F5-65C8-43A9-8156-B5E516399875}" dt="2025-11-03T00:34:07.375" v="156" actId="14100"/>
          <ac:graphicFrameMkLst>
            <pc:docMk/>
            <pc:sldMk cId="193120073" sldId="323"/>
            <ac:graphicFrameMk id="7" creationId="{DF3B03CF-FC1B-9160-4582-7A42224B6330}"/>
          </ac:graphicFrameMkLst>
        </pc:graphicFrameChg>
        <pc:picChg chg="add mod">
          <ac:chgData name="Fayaaz Choudhury [Student-PECS]" userId="76de4a84-5d9b-40f6-ae10-9d6a23119336" providerId="ADAL" clId="{5530E5F5-65C8-43A9-8156-B5E516399875}" dt="2025-11-03T00:36:24.860" v="237" actId="14100"/>
          <ac:picMkLst>
            <pc:docMk/>
            <pc:sldMk cId="193120073" sldId="323"/>
            <ac:picMk id="7170" creationId="{90BED519-A89A-A318-5748-90C306B37E3F}"/>
          </ac:picMkLst>
        </pc:picChg>
        <pc:picChg chg="add mod">
          <ac:chgData name="Fayaaz Choudhury [Student-PECS]" userId="76de4a84-5d9b-40f6-ae10-9d6a23119336" providerId="ADAL" clId="{5530E5F5-65C8-43A9-8156-B5E516399875}" dt="2025-11-03T00:36:18.582" v="234" actId="14100"/>
          <ac:picMkLst>
            <pc:docMk/>
            <pc:sldMk cId="193120073" sldId="323"/>
            <ac:picMk id="7172" creationId="{11B3E82D-764C-6741-1D29-DFD3ADC14021}"/>
          </ac:picMkLst>
        </pc:picChg>
      </pc:sldChg>
      <pc:sldChg chg="delSp new del mod">
        <pc:chgData name="Fayaaz Choudhury [Student-PECS]" userId="76de4a84-5d9b-40f6-ae10-9d6a23119336" providerId="ADAL" clId="{5530E5F5-65C8-43A9-8156-B5E516399875}" dt="2025-11-03T00:40:35.789" v="320" actId="47"/>
        <pc:sldMkLst>
          <pc:docMk/>
          <pc:sldMk cId="1209395865" sldId="324"/>
        </pc:sldMkLst>
        <pc:spChg chg="del">
          <ac:chgData name="Fayaaz Choudhury [Student-PECS]" userId="76de4a84-5d9b-40f6-ae10-9d6a23119336" providerId="ADAL" clId="{5530E5F5-65C8-43A9-8156-B5E516399875}" dt="2025-11-03T00:40:30.799" v="318" actId="478"/>
          <ac:spMkLst>
            <pc:docMk/>
            <pc:sldMk cId="1209395865" sldId="324"/>
            <ac:spMk id="2" creationId="{A0FCADB3-F1C0-717F-765C-0FE31021EB5D}"/>
          </ac:spMkLst>
        </pc:spChg>
        <pc:spChg chg="del">
          <ac:chgData name="Fayaaz Choudhury [Student-PECS]" userId="76de4a84-5d9b-40f6-ae10-9d6a23119336" providerId="ADAL" clId="{5530E5F5-65C8-43A9-8156-B5E516399875}" dt="2025-11-03T00:40:28.408" v="316" actId="478"/>
          <ac:spMkLst>
            <pc:docMk/>
            <pc:sldMk cId="1209395865" sldId="324"/>
            <ac:spMk id="3" creationId="{9A9B368F-8F0C-FFAF-3F54-B6C834B22AEB}"/>
          </ac:spMkLst>
        </pc:spChg>
        <pc:spChg chg="del">
          <ac:chgData name="Fayaaz Choudhury [Student-PECS]" userId="76de4a84-5d9b-40f6-ae10-9d6a23119336" providerId="ADAL" clId="{5530E5F5-65C8-43A9-8156-B5E516399875}" dt="2025-11-03T00:40:29.917" v="317" actId="478"/>
          <ac:spMkLst>
            <pc:docMk/>
            <pc:sldMk cId="1209395865" sldId="324"/>
            <ac:spMk id="7" creationId="{F5089219-100A-948C-15B1-E4C4608F1DC1}"/>
          </ac:spMkLst>
        </pc:spChg>
      </pc:sldChg>
      <pc:sldChg chg="new del">
        <pc:chgData name="Fayaaz Choudhury [Student-PECS]" userId="76de4a84-5d9b-40f6-ae10-9d6a23119336" providerId="ADAL" clId="{5530E5F5-65C8-43A9-8156-B5E516399875}" dt="2025-11-03T00:40:17.730" v="314" actId="47"/>
        <pc:sldMkLst>
          <pc:docMk/>
          <pc:sldMk cId="2801729573" sldId="324"/>
        </pc:sldMkLst>
      </pc:sldChg>
      <pc:sldChg chg="addSp delSp modSp add mod">
        <pc:chgData name="Fayaaz Choudhury [Student-PECS]" userId="76de4a84-5d9b-40f6-ae10-9d6a23119336" providerId="ADAL" clId="{5530E5F5-65C8-43A9-8156-B5E516399875}" dt="2025-11-03T00:43:02.128" v="384" actId="1076"/>
        <pc:sldMkLst>
          <pc:docMk/>
          <pc:sldMk cId="2605664850" sldId="325"/>
        </pc:sldMkLst>
        <pc:spChg chg="add">
          <ac:chgData name="Fayaaz Choudhury [Student-PECS]" userId="76de4a84-5d9b-40f6-ae10-9d6a23119336" providerId="ADAL" clId="{5530E5F5-65C8-43A9-8156-B5E516399875}" dt="2025-11-03T00:41:05.685" v="331"/>
          <ac:spMkLst>
            <pc:docMk/>
            <pc:sldMk cId="2605664850" sldId="325"/>
            <ac:spMk id="2" creationId="{B38AD3D3-FEE0-9D40-D3E4-125BFBE7E57F}"/>
          </ac:spMkLst>
        </pc:spChg>
        <pc:spChg chg="add">
          <ac:chgData name="Fayaaz Choudhury [Student-PECS]" userId="76de4a84-5d9b-40f6-ae10-9d6a23119336" providerId="ADAL" clId="{5530E5F5-65C8-43A9-8156-B5E516399875}" dt="2025-11-03T00:41:19.798" v="338"/>
          <ac:spMkLst>
            <pc:docMk/>
            <pc:sldMk cId="2605664850" sldId="325"/>
            <ac:spMk id="7" creationId="{46AF0C0E-A4E8-3EF8-EF19-6AB9D6535C3E}"/>
          </ac:spMkLst>
        </pc:spChg>
        <pc:spChg chg="mod">
          <ac:chgData name="Fayaaz Choudhury [Student-PECS]" userId="76de4a84-5d9b-40f6-ae10-9d6a23119336" providerId="ADAL" clId="{5530E5F5-65C8-43A9-8156-B5E516399875}" dt="2025-11-03T00:43:02.128" v="384" actId="1076"/>
          <ac:spMkLst>
            <pc:docMk/>
            <pc:sldMk cId="2605664850" sldId="325"/>
            <ac:spMk id="8" creationId="{3B3E2097-822F-076B-329C-6B843F2024CE}"/>
          </ac:spMkLst>
        </pc:spChg>
        <pc:spChg chg="del mod">
          <ac:chgData name="Fayaaz Choudhury [Student-PECS]" userId="76de4a84-5d9b-40f6-ae10-9d6a23119336" providerId="ADAL" clId="{5530E5F5-65C8-43A9-8156-B5E516399875}" dt="2025-11-03T00:40:41.049" v="325" actId="478"/>
          <ac:spMkLst>
            <pc:docMk/>
            <pc:sldMk cId="2605664850" sldId="325"/>
            <ac:spMk id="10" creationId="{A0992E8B-5473-32A5-3B8E-271BAB6F833F}"/>
          </ac:spMkLst>
        </pc:spChg>
        <pc:spChg chg="add">
          <ac:chgData name="Fayaaz Choudhury [Student-PECS]" userId="76de4a84-5d9b-40f6-ae10-9d6a23119336" providerId="ADAL" clId="{5530E5F5-65C8-43A9-8156-B5E516399875}" dt="2025-11-03T00:41:34.754" v="344"/>
          <ac:spMkLst>
            <pc:docMk/>
            <pc:sldMk cId="2605664850" sldId="325"/>
            <ac:spMk id="11" creationId="{245E2C41-49A5-E8BD-330D-5B0B9512E43C}"/>
          </ac:spMkLst>
        </pc:spChg>
        <pc:picChg chg="add mod">
          <ac:chgData name="Fayaaz Choudhury [Student-PECS]" userId="76de4a84-5d9b-40f6-ae10-9d6a23119336" providerId="ADAL" clId="{5530E5F5-65C8-43A9-8156-B5E516399875}" dt="2025-11-03T00:42:56.936" v="381" actId="1076"/>
          <ac:picMkLst>
            <pc:docMk/>
            <pc:sldMk cId="2605664850" sldId="325"/>
            <ac:picMk id="3" creationId="{CADF8D69-73C8-5006-284B-4B97C0A598D2}"/>
          </ac:picMkLst>
        </pc:picChg>
        <pc:picChg chg="add mod">
          <ac:chgData name="Fayaaz Choudhury [Student-PECS]" userId="76de4a84-5d9b-40f6-ae10-9d6a23119336" providerId="ADAL" clId="{5530E5F5-65C8-43A9-8156-B5E516399875}" dt="2025-11-03T00:42:58.168" v="382" actId="1076"/>
          <ac:picMkLst>
            <pc:docMk/>
            <pc:sldMk cId="2605664850" sldId="325"/>
            <ac:picMk id="9" creationId="{02DC1D06-863E-C1F4-3F52-844C34D5FDD6}"/>
          </ac:picMkLst>
        </pc:picChg>
        <pc:picChg chg="del">
          <ac:chgData name="Fayaaz Choudhury [Student-PECS]" userId="76de4a84-5d9b-40f6-ae10-9d6a23119336" providerId="ADAL" clId="{5530E5F5-65C8-43A9-8156-B5E516399875}" dt="2025-11-03T00:40:38.204" v="322" actId="478"/>
          <ac:picMkLst>
            <pc:docMk/>
            <pc:sldMk cId="2605664850" sldId="325"/>
            <ac:picMk id="12" creationId="{8AD3BC3C-DFE1-7098-61FD-49E8084B0A3B}"/>
          </ac:picMkLst>
        </pc:picChg>
        <pc:picChg chg="add mod">
          <ac:chgData name="Fayaaz Choudhury [Student-PECS]" userId="76de4a84-5d9b-40f6-ae10-9d6a23119336" providerId="ADAL" clId="{5530E5F5-65C8-43A9-8156-B5E516399875}" dt="2025-11-03T00:42:59.830" v="383" actId="1076"/>
          <ac:picMkLst>
            <pc:docMk/>
            <pc:sldMk cId="2605664850" sldId="325"/>
            <ac:picMk id="13" creationId="{4B297FB3-1A59-1376-1ECD-32EDD1EE4379}"/>
          </ac:picMkLst>
        </pc:picChg>
        <pc:picChg chg="del">
          <ac:chgData name="Fayaaz Choudhury [Student-PECS]" userId="76de4a84-5d9b-40f6-ae10-9d6a23119336" providerId="ADAL" clId="{5530E5F5-65C8-43A9-8156-B5E516399875}" dt="2025-11-03T00:40:38.658" v="323" actId="478"/>
          <ac:picMkLst>
            <pc:docMk/>
            <pc:sldMk cId="2605664850" sldId="325"/>
            <ac:picMk id="14" creationId="{C0598CDD-7BAF-5B2D-44E4-8980B45A5607}"/>
          </ac:picMkLst>
        </pc:picChg>
        <pc:picChg chg="del">
          <ac:chgData name="Fayaaz Choudhury [Student-PECS]" userId="76de4a84-5d9b-40f6-ae10-9d6a23119336" providerId="ADAL" clId="{5530E5F5-65C8-43A9-8156-B5E516399875}" dt="2025-11-03T00:40:37.632" v="321" actId="478"/>
          <ac:picMkLst>
            <pc:docMk/>
            <pc:sldMk cId="2605664850" sldId="325"/>
            <ac:picMk id="8194" creationId="{B817BE98-EC66-641E-6569-43E943DFCF51}"/>
          </ac:picMkLst>
        </pc:picChg>
      </pc:sldChg>
      <pc:sldChg chg="addSp delSp modSp add mod">
        <pc:chgData name="Fayaaz Choudhury [Student-PECS]" userId="76de4a84-5d9b-40f6-ae10-9d6a23119336" providerId="ADAL" clId="{5530E5F5-65C8-43A9-8156-B5E516399875}" dt="2025-11-03T00:46:28.198" v="422" actId="1076"/>
        <pc:sldMkLst>
          <pc:docMk/>
          <pc:sldMk cId="939578916" sldId="326"/>
        </pc:sldMkLst>
        <pc:spChg chg="add">
          <ac:chgData name="Fayaaz Choudhury [Student-PECS]" userId="76de4a84-5d9b-40f6-ae10-9d6a23119336" providerId="ADAL" clId="{5530E5F5-65C8-43A9-8156-B5E516399875}" dt="2025-11-03T00:45:15.238" v="392"/>
          <ac:spMkLst>
            <pc:docMk/>
            <pc:sldMk cId="939578916" sldId="326"/>
            <ac:spMk id="2" creationId="{F2F380D6-B8A4-1A43-E1DC-A4A59A7E2D26}"/>
          </ac:spMkLst>
        </pc:spChg>
        <pc:spChg chg="mod">
          <ac:chgData name="Fayaaz Choudhury [Student-PECS]" userId="76de4a84-5d9b-40f6-ae10-9d6a23119336" providerId="ADAL" clId="{5530E5F5-65C8-43A9-8156-B5E516399875}" dt="2025-11-03T00:46:23.472" v="421" actId="1076"/>
          <ac:spMkLst>
            <pc:docMk/>
            <pc:sldMk cId="939578916" sldId="326"/>
            <ac:spMk id="8" creationId="{35787563-FE3E-3CDE-2EF9-F49E4D9C7CBF}"/>
          </ac:spMkLst>
        </pc:spChg>
        <pc:spChg chg="add">
          <ac:chgData name="Fayaaz Choudhury [Student-PECS]" userId="76de4a84-5d9b-40f6-ae10-9d6a23119336" providerId="ADAL" clId="{5530E5F5-65C8-43A9-8156-B5E516399875}" dt="2025-11-03T00:45:33.680" v="401"/>
          <ac:spMkLst>
            <pc:docMk/>
            <pc:sldMk cId="939578916" sldId="326"/>
            <ac:spMk id="10" creationId="{6463597F-F3C5-D2EB-8102-07875A9D44B1}"/>
          </ac:spMkLst>
        </pc:spChg>
        <pc:spChg chg="add">
          <ac:chgData name="Fayaaz Choudhury [Student-PECS]" userId="76de4a84-5d9b-40f6-ae10-9d6a23119336" providerId="ADAL" clId="{5530E5F5-65C8-43A9-8156-B5E516399875}" dt="2025-11-03T00:45:51.341" v="407"/>
          <ac:spMkLst>
            <pc:docMk/>
            <pc:sldMk cId="939578916" sldId="326"/>
            <ac:spMk id="12" creationId="{0CCE756A-E992-C16E-50AF-749926A06DD9}"/>
          </ac:spMkLst>
        </pc:spChg>
        <pc:picChg chg="del">
          <ac:chgData name="Fayaaz Choudhury [Student-PECS]" userId="76de4a84-5d9b-40f6-ae10-9d6a23119336" providerId="ADAL" clId="{5530E5F5-65C8-43A9-8156-B5E516399875}" dt="2025-11-03T00:45:21.106" v="395" actId="478"/>
          <ac:picMkLst>
            <pc:docMk/>
            <pc:sldMk cId="939578916" sldId="326"/>
            <ac:picMk id="3" creationId="{05A31665-663D-744A-4ED8-54984C6DF483}"/>
          </ac:picMkLst>
        </pc:picChg>
        <pc:picChg chg="add mod">
          <ac:chgData name="Fayaaz Choudhury [Student-PECS]" userId="76de4a84-5d9b-40f6-ae10-9d6a23119336" providerId="ADAL" clId="{5530E5F5-65C8-43A9-8156-B5E516399875}" dt="2025-11-03T00:46:18.909" v="420" actId="1076"/>
          <ac:picMkLst>
            <pc:docMk/>
            <pc:sldMk cId="939578916" sldId="326"/>
            <ac:picMk id="7" creationId="{3916CB83-606D-241A-45E5-63F109DA52DE}"/>
          </ac:picMkLst>
        </pc:picChg>
        <pc:picChg chg="del">
          <ac:chgData name="Fayaaz Choudhury [Student-PECS]" userId="76de4a84-5d9b-40f6-ae10-9d6a23119336" providerId="ADAL" clId="{5530E5F5-65C8-43A9-8156-B5E516399875}" dt="2025-11-03T00:45:21.570" v="396" actId="478"/>
          <ac:picMkLst>
            <pc:docMk/>
            <pc:sldMk cId="939578916" sldId="326"/>
            <ac:picMk id="9" creationId="{D3C0F785-BFF2-8470-61A2-4A57B69F5E41}"/>
          </ac:picMkLst>
        </pc:picChg>
        <pc:picChg chg="add mod">
          <ac:chgData name="Fayaaz Choudhury [Student-PECS]" userId="76de4a84-5d9b-40f6-ae10-9d6a23119336" providerId="ADAL" clId="{5530E5F5-65C8-43A9-8156-B5E516399875}" dt="2025-11-03T00:46:28.198" v="422" actId="1076"/>
          <ac:picMkLst>
            <pc:docMk/>
            <pc:sldMk cId="939578916" sldId="326"/>
            <ac:picMk id="11" creationId="{3A65513E-C3CA-CB4E-3078-7193074952C7}"/>
          </ac:picMkLst>
        </pc:picChg>
        <pc:picChg chg="del">
          <ac:chgData name="Fayaaz Choudhury [Student-PECS]" userId="76de4a84-5d9b-40f6-ae10-9d6a23119336" providerId="ADAL" clId="{5530E5F5-65C8-43A9-8156-B5E516399875}" dt="2025-11-03T00:45:21.996" v="397" actId="478"/>
          <ac:picMkLst>
            <pc:docMk/>
            <pc:sldMk cId="939578916" sldId="326"/>
            <ac:picMk id="13" creationId="{9F373430-B733-99F6-13CA-AED5A25CB06B}"/>
          </ac:picMkLst>
        </pc:picChg>
        <pc:picChg chg="add mod">
          <ac:chgData name="Fayaaz Choudhury [Student-PECS]" userId="76de4a84-5d9b-40f6-ae10-9d6a23119336" providerId="ADAL" clId="{5530E5F5-65C8-43A9-8156-B5E516399875}" dt="2025-11-03T00:46:15.414" v="418" actId="1076"/>
          <ac:picMkLst>
            <pc:docMk/>
            <pc:sldMk cId="939578916" sldId="326"/>
            <ac:picMk id="14" creationId="{A825AB6B-0CD9-9AE0-85B3-542B323FCC0C}"/>
          </ac:picMkLst>
        </pc:picChg>
      </pc:sldChg>
      <pc:sldChg chg="addSp delSp modSp new mod">
        <pc:chgData name="Fayaaz Choudhury [Student-PECS]" userId="76de4a84-5d9b-40f6-ae10-9d6a23119336" providerId="ADAL" clId="{5530E5F5-65C8-43A9-8156-B5E516399875}" dt="2025-11-03T00:47:07.571" v="463"/>
        <pc:sldMkLst>
          <pc:docMk/>
          <pc:sldMk cId="3823721827" sldId="327"/>
        </pc:sldMkLst>
        <pc:spChg chg="mod">
          <ac:chgData name="Fayaaz Choudhury [Student-PECS]" userId="76de4a84-5d9b-40f6-ae10-9d6a23119336" providerId="ADAL" clId="{5530E5F5-65C8-43A9-8156-B5E516399875}" dt="2025-11-03T00:46:53.669" v="459" actId="20577"/>
          <ac:spMkLst>
            <pc:docMk/>
            <pc:sldMk cId="3823721827" sldId="327"/>
            <ac:spMk id="2" creationId="{84676234-4B48-8C43-D7C0-33F5F4FD7D6C}"/>
          </ac:spMkLst>
        </pc:spChg>
        <pc:spChg chg="del">
          <ac:chgData name="Fayaaz Choudhury [Student-PECS]" userId="76de4a84-5d9b-40f6-ae10-9d6a23119336" providerId="ADAL" clId="{5530E5F5-65C8-43A9-8156-B5E516399875}" dt="2025-11-03T00:46:57.017" v="460" actId="478"/>
          <ac:spMkLst>
            <pc:docMk/>
            <pc:sldMk cId="3823721827" sldId="327"/>
            <ac:spMk id="3" creationId="{9CAE5A13-37A7-2C2F-184B-141AE05E93D5}"/>
          </ac:spMkLst>
        </pc:spChg>
        <pc:spChg chg="add del">
          <ac:chgData name="Fayaaz Choudhury [Student-PECS]" userId="76de4a84-5d9b-40f6-ae10-9d6a23119336" providerId="ADAL" clId="{5530E5F5-65C8-43A9-8156-B5E516399875}" dt="2025-11-03T00:47:07.571" v="463"/>
          <ac:spMkLst>
            <pc:docMk/>
            <pc:sldMk cId="3823721827" sldId="327"/>
            <ac:spMk id="6" creationId="{6CD1E7A0-955E-3A89-BEC7-3C8E8D93FF6E}"/>
          </ac:spMkLst>
        </pc:spChg>
        <pc:spChg chg="add mod">
          <ac:chgData name="Fayaaz Choudhury [Student-PECS]" userId="76de4a84-5d9b-40f6-ae10-9d6a23119336" providerId="ADAL" clId="{5530E5F5-65C8-43A9-8156-B5E516399875}" dt="2025-11-03T00:47:07.565" v="462"/>
          <ac:spMkLst>
            <pc:docMk/>
            <pc:sldMk cId="3823721827" sldId="327"/>
            <ac:spMk id="7" creationId="{1E900E00-C2F2-BE5F-E640-554EC753DC88}"/>
          </ac:spMkLst>
        </pc:spChg>
        <pc:picChg chg="add mod">
          <ac:chgData name="Fayaaz Choudhury [Student-PECS]" userId="76de4a84-5d9b-40f6-ae10-9d6a23119336" providerId="ADAL" clId="{5530E5F5-65C8-43A9-8156-B5E516399875}" dt="2025-11-03T00:47:07.571" v="463"/>
          <ac:picMkLst>
            <pc:docMk/>
            <pc:sldMk cId="3823721827" sldId="327"/>
            <ac:picMk id="8" creationId="{ACC1B0B9-CE22-882B-39EA-6533E0247775}"/>
          </ac:picMkLst>
        </pc:picChg>
      </pc:sldChg>
      <pc:sldChg chg="modSp add mod">
        <pc:chgData name="Fayaaz Choudhury [Student-PECS]" userId="76de4a84-5d9b-40f6-ae10-9d6a23119336" providerId="ADAL" clId="{5530E5F5-65C8-43A9-8156-B5E516399875}" dt="2025-11-03T00:52:23.680" v="946" actId="20577"/>
        <pc:sldMkLst>
          <pc:docMk/>
          <pc:sldMk cId="2853610220" sldId="328"/>
        </pc:sldMkLst>
        <pc:spChg chg="mod">
          <ac:chgData name="Fayaaz Choudhury [Student-PECS]" userId="76de4a84-5d9b-40f6-ae10-9d6a23119336" providerId="ADAL" clId="{5530E5F5-65C8-43A9-8156-B5E516399875}" dt="2025-11-03T00:48:14.507" v="488" actId="20577"/>
          <ac:spMkLst>
            <pc:docMk/>
            <pc:sldMk cId="2853610220" sldId="328"/>
            <ac:spMk id="2" creationId="{E1592FB4-E919-F626-A5C6-00125E805259}"/>
          </ac:spMkLst>
        </pc:spChg>
        <pc:spChg chg="mod">
          <ac:chgData name="Fayaaz Choudhury [Student-PECS]" userId="76de4a84-5d9b-40f6-ae10-9d6a23119336" providerId="ADAL" clId="{5530E5F5-65C8-43A9-8156-B5E516399875}" dt="2025-11-03T00:52:23.680" v="946" actId="20577"/>
          <ac:spMkLst>
            <pc:docMk/>
            <pc:sldMk cId="2853610220" sldId="328"/>
            <ac:spMk id="7" creationId="{02938542-B245-90F6-9791-564BB4AB3AD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03/11/2025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03/11/2025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23</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94730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166253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1045073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13</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1F93-E4DD-F4F8-FAF8-1AB7D7F1E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86BE0-93F6-CEE0-350F-E001FC5FB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547FD-4BE6-A7AA-4233-CD972DFAF6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380D2E-7C8B-D8BD-EAAF-02C5C3EFC382}"/>
              </a:ext>
            </a:extLst>
          </p:cNvPr>
          <p:cNvSpPr>
            <a:spLocks noGrp="1"/>
          </p:cNvSpPr>
          <p:nvPr>
            <p:ph type="sldNum" sz="quarter" idx="5"/>
          </p:nvPr>
        </p:nvSpPr>
        <p:spPr/>
        <p:txBody>
          <a:bodyPr/>
          <a:lstStyle/>
          <a:p>
            <a:pPr rtl="0"/>
            <a:fld id="{D5939589-3E79-4C82-AA4A-FE78234FAA59}" type="slidenum">
              <a:rPr lang="en-GB" smtClean="0"/>
              <a:t>22</a:t>
            </a:fld>
            <a:endParaRPr lang="en-GB"/>
          </a:p>
        </p:txBody>
      </p:sp>
    </p:spTree>
    <p:extLst>
      <p:ext uri="{BB962C8B-B14F-4D97-AF65-F5344CB8AC3E}">
        <p14:creationId xmlns:p14="http://schemas.microsoft.com/office/powerpoint/2010/main" val="2700086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en-GB" sz="5400" spc="400" dirty="0">
                <a:solidFill>
                  <a:schemeClr val="bg1"/>
                </a:solidFill>
              </a:rPr>
              <a:t>Crossword Game</a:t>
            </a:r>
            <a:endParaRPr lang="en-GB"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sz="2000" dirty="0">
                <a:solidFill>
                  <a:schemeClr val="bg1"/>
                </a:solidFill>
              </a:rPr>
              <a:t>Sayfullah, Rayyan, Fayaaz, Kalid</a:t>
            </a:r>
          </a:p>
          <a:p>
            <a:pPr rtl="0"/>
            <a:endParaRPr lang="en-GB" dirty="0"/>
          </a:p>
        </p:txBody>
      </p:sp>
      <p:sp>
        <p:nvSpPr>
          <p:cNvPr id="4" name="Subtitle 2">
            <a:extLst>
              <a:ext uri="{FF2B5EF4-FFF2-40B4-BE49-F238E27FC236}">
                <a16:creationId xmlns:a16="http://schemas.microsoft.com/office/drawing/2014/main" id="{56B09FD2-BBA4-E482-3329-A771F1FE0B0E}"/>
              </a:ext>
            </a:extLst>
          </p:cNvPr>
          <p:cNvSpPr txBox="1">
            <a:spLocks/>
          </p:cNvSpPr>
          <p:nvPr/>
        </p:nvSpPr>
        <p:spPr>
          <a:xfrm>
            <a:off x="1527048" y="3858768"/>
            <a:ext cx="9144000" cy="1325880"/>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Software Development 1 Mini Group Project </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42DA-5D42-FECC-CE61-D8CF523FDD31}"/>
              </a:ext>
            </a:extLst>
          </p:cNvPr>
          <p:cNvSpPr>
            <a:spLocks noGrp="1"/>
          </p:cNvSpPr>
          <p:nvPr>
            <p:ph type="title"/>
          </p:nvPr>
        </p:nvSpPr>
        <p:spPr/>
        <p:txBody>
          <a:bodyPr>
            <a:normAutofit/>
          </a:bodyPr>
          <a:lstStyle/>
          <a:p>
            <a:r>
              <a:rPr lang="en-GB" sz="4800" dirty="0"/>
              <a:t>Design for Difficulties</a:t>
            </a:r>
          </a:p>
        </p:txBody>
      </p:sp>
      <p:sp>
        <p:nvSpPr>
          <p:cNvPr id="4" name="Date Placeholder 3">
            <a:extLst>
              <a:ext uri="{FF2B5EF4-FFF2-40B4-BE49-F238E27FC236}">
                <a16:creationId xmlns:a16="http://schemas.microsoft.com/office/drawing/2014/main" id="{32497A33-CA4A-727A-55F3-B4DCC48DC592}"/>
              </a:ext>
            </a:extLst>
          </p:cNvPr>
          <p:cNvSpPr>
            <a:spLocks noGrp="1"/>
          </p:cNvSpPr>
          <p:nvPr>
            <p:ph type="dt" sz="half" idx="10"/>
          </p:nvPr>
        </p:nvSpPr>
        <p:spPr/>
        <p:txBody>
          <a:bodyPr/>
          <a:lstStyle/>
          <a:p>
            <a:pPr rtl="0"/>
            <a:r>
              <a:rPr lang="en-GB" dirty="0"/>
              <a:t>1</a:t>
            </a:r>
            <a:r>
              <a:rPr lang="en-GB" noProof="0" dirty="0"/>
              <a:t>/11/2025</a:t>
            </a:r>
          </a:p>
        </p:txBody>
      </p:sp>
      <p:sp>
        <p:nvSpPr>
          <p:cNvPr id="5" name="Footer Placeholder 4">
            <a:extLst>
              <a:ext uri="{FF2B5EF4-FFF2-40B4-BE49-F238E27FC236}">
                <a16:creationId xmlns:a16="http://schemas.microsoft.com/office/drawing/2014/main" id="{A289263D-9824-5FFB-7601-DC1603EDFF79}"/>
              </a:ext>
            </a:extLst>
          </p:cNvPr>
          <p:cNvSpPr>
            <a:spLocks noGrp="1"/>
          </p:cNvSpPr>
          <p:nvPr>
            <p:ph type="ftr" sz="quarter" idx="11"/>
          </p:nvPr>
        </p:nvSpPr>
        <p:spPr/>
        <p:txBody>
          <a:bodyPr/>
          <a:lstStyle/>
          <a:p>
            <a:pPr rtl="0"/>
            <a:r>
              <a:rPr lang="en-GB" noProof="0" dirty="0"/>
              <a:t>Crossword Game</a:t>
            </a:r>
          </a:p>
        </p:txBody>
      </p:sp>
      <p:sp>
        <p:nvSpPr>
          <p:cNvPr id="6" name="Slide Number Placeholder 5">
            <a:extLst>
              <a:ext uri="{FF2B5EF4-FFF2-40B4-BE49-F238E27FC236}">
                <a16:creationId xmlns:a16="http://schemas.microsoft.com/office/drawing/2014/main" id="{4E2A2072-946B-9EC2-140F-41984B3A2B46}"/>
              </a:ext>
            </a:extLst>
          </p:cNvPr>
          <p:cNvSpPr>
            <a:spLocks noGrp="1"/>
          </p:cNvSpPr>
          <p:nvPr>
            <p:ph type="sldNum" sz="quarter" idx="12"/>
          </p:nvPr>
        </p:nvSpPr>
        <p:spPr/>
        <p:txBody>
          <a:bodyPr/>
          <a:lstStyle/>
          <a:p>
            <a:pPr rtl="0"/>
            <a:fld id="{D8DA9DAA-006C-4F4B-980E-E3DF019B24E2}" type="slidenum">
              <a:rPr lang="en-GB" noProof="0" smtClean="0"/>
              <a:pPr rtl="0"/>
              <a:t>10</a:t>
            </a:fld>
            <a:endParaRPr lang="en-GB" noProof="0"/>
          </a:p>
        </p:txBody>
      </p:sp>
      <p:pic>
        <p:nvPicPr>
          <p:cNvPr id="8" name="Picture 7">
            <a:extLst>
              <a:ext uri="{FF2B5EF4-FFF2-40B4-BE49-F238E27FC236}">
                <a16:creationId xmlns:a16="http://schemas.microsoft.com/office/drawing/2014/main" id="{FF31790E-AB87-4EDC-A079-692596187CAE}"/>
              </a:ext>
            </a:extLst>
          </p:cNvPr>
          <p:cNvPicPr>
            <a:picLocks noChangeAspect="1"/>
          </p:cNvPicPr>
          <p:nvPr/>
        </p:nvPicPr>
        <p:blipFill>
          <a:blip r:embed="rId2"/>
          <a:stretch>
            <a:fillRect/>
          </a:stretch>
        </p:blipFill>
        <p:spPr>
          <a:xfrm>
            <a:off x="4146698" y="2637905"/>
            <a:ext cx="3546688" cy="2670241"/>
          </a:xfrm>
          <a:prstGeom prst="rect">
            <a:avLst/>
          </a:prstGeom>
        </p:spPr>
      </p:pic>
      <p:sp>
        <p:nvSpPr>
          <p:cNvPr id="9" name="TextBox 8">
            <a:extLst>
              <a:ext uri="{FF2B5EF4-FFF2-40B4-BE49-F238E27FC236}">
                <a16:creationId xmlns:a16="http://schemas.microsoft.com/office/drawing/2014/main" id="{EB6CBE7C-4C91-C51C-1860-E1F9B8AE79C2}"/>
              </a:ext>
            </a:extLst>
          </p:cNvPr>
          <p:cNvSpPr txBox="1"/>
          <p:nvPr/>
        </p:nvSpPr>
        <p:spPr>
          <a:xfrm>
            <a:off x="4215353" y="2073467"/>
            <a:ext cx="4471544" cy="584775"/>
          </a:xfrm>
          <a:prstGeom prst="rect">
            <a:avLst/>
          </a:prstGeom>
          <a:noFill/>
        </p:spPr>
        <p:txBody>
          <a:bodyPr wrap="square" rtlCol="0">
            <a:spAutoFit/>
          </a:bodyPr>
          <a:lstStyle/>
          <a:p>
            <a:r>
              <a:rPr lang="en-GB" sz="1400" b="1" dirty="0">
                <a:solidFill>
                  <a:schemeClr val="bg1"/>
                </a:solidFill>
              </a:rPr>
              <a:t>Medium Mode Grid Format Mock-up</a:t>
            </a:r>
          </a:p>
          <a:p>
            <a:endParaRPr lang="en-GB" dirty="0"/>
          </a:p>
        </p:txBody>
      </p:sp>
      <p:sp>
        <p:nvSpPr>
          <p:cNvPr id="10" name="TextBox 9">
            <a:extLst>
              <a:ext uri="{FF2B5EF4-FFF2-40B4-BE49-F238E27FC236}">
                <a16:creationId xmlns:a16="http://schemas.microsoft.com/office/drawing/2014/main" id="{1106F2B2-219A-44D6-9D51-548716C883D8}"/>
              </a:ext>
            </a:extLst>
          </p:cNvPr>
          <p:cNvSpPr txBox="1"/>
          <p:nvPr/>
        </p:nvSpPr>
        <p:spPr>
          <a:xfrm>
            <a:off x="8560438" y="2061121"/>
            <a:ext cx="4471544" cy="584775"/>
          </a:xfrm>
          <a:prstGeom prst="rect">
            <a:avLst/>
          </a:prstGeom>
          <a:noFill/>
        </p:spPr>
        <p:txBody>
          <a:bodyPr wrap="square" rtlCol="0">
            <a:spAutoFit/>
          </a:bodyPr>
          <a:lstStyle/>
          <a:p>
            <a:r>
              <a:rPr lang="en-GB" sz="1400" b="1" dirty="0">
                <a:solidFill>
                  <a:schemeClr val="bg1"/>
                </a:solidFill>
              </a:rPr>
              <a:t>Hard Mode Grid Format Mock-up</a:t>
            </a:r>
          </a:p>
          <a:p>
            <a:endParaRPr lang="en-GB" dirty="0"/>
          </a:p>
        </p:txBody>
      </p:sp>
      <p:pic>
        <p:nvPicPr>
          <p:cNvPr id="12" name="Picture 11">
            <a:extLst>
              <a:ext uri="{FF2B5EF4-FFF2-40B4-BE49-F238E27FC236}">
                <a16:creationId xmlns:a16="http://schemas.microsoft.com/office/drawing/2014/main" id="{D28A5E3C-BFEF-98BE-74C8-4D0B9FD8EF32}"/>
              </a:ext>
            </a:extLst>
          </p:cNvPr>
          <p:cNvPicPr>
            <a:picLocks noChangeAspect="1"/>
          </p:cNvPicPr>
          <p:nvPr/>
        </p:nvPicPr>
        <p:blipFill>
          <a:blip r:embed="rId3"/>
          <a:stretch>
            <a:fillRect/>
          </a:stretch>
        </p:blipFill>
        <p:spPr>
          <a:xfrm>
            <a:off x="8499484" y="2622601"/>
            <a:ext cx="3097093" cy="2680897"/>
          </a:xfrm>
          <a:prstGeom prst="rect">
            <a:avLst/>
          </a:prstGeom>
        </p:spPr>
      </p:pic>
      <p:sp>
        <p:nvSpPr>
          <p:cNvPr id="13" name="TextBox 12">
            <a:extLst>
              <a:ext uri="{FF2B5EF4-FFF2-40B4-BE49-F238E27FC236}">
                <a16:creationId xmlns:a16="http://schemas.microsoft.com/office/drawing/2014/main" id="{CC731517-101B-BF56-152C-E720F788415B}"/>
              </a:ext>
            </a:extLst>
          </p:cNvPr>
          <p:cNvSpPr txBox="1"/>
          <p:nvPr/>
        </p:nvSpPr>
        <p:spPr>
          <a:xfrm>
            <a:off x="475521" y="2061121"/>
            <a:ext cx="4471544" cy="615553"/>
          </a:xfrm>
          <a:prstGeom prst="rect">
            <a:avLst/>
          </a:prstGeom>
          <a:noFill/>
        </p:spPr>
        <p:txBody>
          <a:bodyPr wrap="square" rtlCol="0">
            <a:spAutoFit/>
          </a:bodyPr>
          <a:lstStyle/>
          <a:p>
            <a:r>
              <a:rPr lang="en-GB" sz="1400" b="1" dirty="0">
                <a:solidFill>
                  <a:schemeClr val="bg1"/>
                </a:solidFill>
              </a:rPr>
              <a:t>Easy Mode Grid Format Mock-up</a:t>
            </a:r>
          </a:p>
          <a:p>
            <a:endParaRPr lang="en-GB" sz="2000" dirty="0"/>
          </a:p>
        </p:txBody>
      </p:sp>
      <p:pic>
        <p:nvPicPr>
          <p:cNvPr id="3078" name="Picture 6" descr="image">
            <a:extLst>
              <a:ext uri="{FF2B5EF4-FFF2-40B4-BE49-F238E27FC236}">
                <a16:creationId xmlns:a16="http://schemas.microsoft.com/office/drawing/2014/main" id="{B9CB76B6-19F0-5CBC-6489-F9E283006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576" y="2600939"/>
            <a:ext cx="3151529" cy="270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30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8FF8DB6-C553-7033-90EB-8A0E129AB82F}"/>
              </a:ext>
            </a:extLst>
          </p:cNvPr>
          <p:cNvSpPr>
            <a:spLocks noGrp="1"/>
          </p:cNvSpPr>
          <p:nvPr>
            <p:ph type="title"/>
          </p:nvPr>
        </p:nvSpPr>
        <p:spPr>
          <a:xfrm>
            <a:off x="576072" y="365125"/>
            <a:ext cx="10771632" cy="1325563"/>
          </a:xfrm>
        </p:spPr>
        <p:txBody>
          <a:bodyPr/>
          <a:lstStyle/>
          <a:p>
            <a:r>
              <a:rPr lang="en-US" dirty="0"/>
              <a:t>Basic Storyboard</a:t>
            </a:r>
          </a:p>
        </p:txBody>
      </p:sp>
      <p:pic>
        <p:nvPicPr>
          <p:cNvPr id="4" name="Picture 3">
            <a:extLst>
              <a:ext uri="{FF2B5EF4-FFF2-40B4-BE49-F238E27FC236}">
                <a16:creationId xmlns:a16="http://schemas.microsoft.com/office/drawing/2014/main" id="{31416873-947D-7473-71ED-E6A1D95D0A0B}"/>
              </a:ext>
            </a:extLst>
          </p:cNvPr>
          <p:cNvPicPr>
            <a:picLocks noChangeAspect="1"/>
          </p:cNvPicPr>
          <p:nvPr/>
        </p:nvPicPr>
        <p:blipFill>
          <a:blip r:embed="rId2"/>
          <a:stretch>
            <a:fillRect/>
          </a:stretch>
        </p:blipFill>
        <p:spPr>
          <a:xfrm>
            <a:off x="1847810" y="1556008"/>
            <a:ext cx="8706776" cy="4701659"/>
          </a:xfrm>
          <a:prstGeom prst="rect">
            <a:avLst/>
          </a:prstGeom>
          <a:noFill/>
        </p:spPr>
      </p:pic>
      <p:sp>
        <p:nvSpPr>
          <p:cNvPr id="11" name="Date Placeholder 3">
            <a:extLst>
              <a:ext uri="{FF2B5EF4-FFF2-40B4-BE49-F238E27FC236}">
                <a16:creationId xmlns:a16="http://schemas.microsoft.com/office/drawing/2014/main" id="{13346A3D-85E7-6E99-4192-4231C01416D3}"/>
              </a:ext>
            </a:extLst>
          </p:cNvPr>
          <p:cNvSpPr>
            <a:spLocks noGrp="1"/>
          </p:cNvSpPr>
          <p:nvPr>
            <p:ph type="dt" sz="half" idx="10"/>
          </p:nvPr>
        </p:nvSpPr>
        <p:spPr>
          <a:xfrm>
            <a:off x="658368" y="6356350"/>
            <a:ext cx="2743200" cy="365125"/>
          </a:xfrm>
        </p:spPr>
        <p:txBody>
          <a:bodyPr/>
          <a:lstStyle/>
          <a:p>
            <a:pPr rtl="0">
              <a:spcAft>
                <a:spcPts val="600"/>
              </a:spcAft>
            </a:pPr>
            <a:r>
              <a:rPr lang="en-GB" dirty="0"/>
              <a:t>1</a:t>
            </a:r>
            <a:r>
              <a:rPr lang="en-GB" noProof="0" dirty="0"/>
              <a:t>/11/2025</a:t>
            </a:r>
          </a:p>
        </p:txBody>
      </p:sp>
      <p:sp>
        <p:nvSpPr>
          <p:cNvPr id="13" name="Footer Placeholder 4">
            <a:extLst>
              <a:ext uri="{FF2B5EF4-FFF2-40B4-BE49-F238E27FC236}">
                <a16:creationId xmlns:a16="http://schemas.microsoft.com/office/drawing/2014/main" id="{16F19042-3144-A117-2AD6-70AEE3BDF04F}"/>
              </a:ext>
            </a:extLst>
          </p:cNvPr>
          <p:cNvSpPr>
            <a:spLocks noGrp="1"/>
          </p:cNvSpPr>
          <p:nvPr>
            <p:ph type="ftr" sz="quarter" idx="11"/>
          </p:nvPr>
        </p:nvSpPr>
        <p:spPr>
          <a:xfrm>
            <a:off x="8503920" y="841248"/>
            <a:ext cx="3630168" cy="365125"/>
          </a:xfrm>
        </p:spPr>
        <p:txBody>
          <a:bodyPr/>
          <a:lstStyle/>
          <a:p>
            <a:pPr rtl="0">
              <a:spcAft>
                <a:spcPts val="600"/>
              </a:spcAft>
            </a:pPr>
            <a:r>
              <a:rPr lang="en-GB" noProof="0" dirty="0"/>
              <a:t>Crossword game</a:t>
            </a:r>
          </a:p>
        </p:txBody>
      </p:sp>
      <p:sp>
        <p:nvSpPr>
          <p:cNvPr id="15" name="Slide Number Placeholder 5">
            <a:extLst>
              <a:ext uri="{FF2B5EF4-FFF2-40B4-BE49-F238E27FC236}">
                <a16:creationId xmlns:a16="http://schemas.microsoft.com/office/drawing/2014/main" id="{36F6DF3B-7715-1879-D15E-A4EFFDA305C5}"/>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en-GB" noProof="0" smtClean="0"/>
              <a:pPr rtl="0">
                <a:spcAft>
                  <a:spcPts val="600"/>
                </a:spcAft>
              </a:pPr>
              <a:t>11</a:t>
            </a:fld>
            <a:endParaRPr lang="en-GB" noProof="0"/>
          </a:p>
        </p:txBody>
      </p:sp>
    </p:spTree>
    <p:extLst>
      <p:ext uri="{BB962C8B-B14F-4D97-AF65-F5344CB8AC3E}">
        <p14:creationId xmlns:p14="http://schemas.microsoft.com/office/powerpoint/2010/main" val="281454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AD9D-A06B-21D7-809E-215BB877C057}"/>
              </a:ext>
            </a:extLst>
          </p:cNvPr>
          <p:cNvSpPr>
            <a:spLocks noGrp="1"/>
          </p:cNvSpPr>
          <p:nvPr>
            <p:ph type="title"/>
          </p:nvPr>
        </p:nvSpPr>
        <p:spPr/>
        <p:txBody>
          <a:bodyPr>
            <a:noAutofit/>
          </a:bodyPr>
          <a:lstStyle/>
          <a:p>
            <a:r>
              <a:rPr lang="en-GB" sz="4000" dirty="0"/>
              <a:t>Potential Risks To The Project’s Success</a:t>
            </a:r>
          </a:p>
        </p:txBody>
      </p:sp>
      <p:sp>
        <p:nvSpPr>
          <p:cNvPr id="3" name="Content Placeholder 2">
            <a:extLst>
              <a:ext uri="{FF2B5EF4-FFF2-40B4-BE49-F238E27FC236}">
                <a16:creationId xmlns:a16="http://schemas.microsoft.com/office/drawing/2014/main" id="{E0F4217C-8597-B295-04DA-59007F9DA6BC}"/>
              </a:ext>
            </a:extLst>
          </p:cNvPr>
          <p:cNvSpPr>
            <a:spLocks noGrp="1"/>
          </p:cNvSpPr>
          <p:nvPr>
            <p:ph idx="1"/>
          </p:nvPr>
        </p:nvSpPr>
        <p:spPr/>
        <p:txBody>
          <a:bodyPr>
            <a:normAutofit fontScale="77500" lnSpcReduction="20000"/>
          </a:bodyPr>
          <a:lstStyle/>
          <a:p>
            <a:r>
              <a:rPr lang="en-GB" dirty="0"/>
              <a:t>Technical Knowledge, we all have limited knowledge and experience in python and coding in general. This could cause delays and issues in development as we would spend time trying to figure out how to implement the code and our ideas. This is the main issue for our project due to lack of knowledge and experience we may not have it to a great quality.</a:t>
            </a:r>
          </a:p>
          <a:p>
            <a:r>
              <a:rPr lang="en-GB" dirty="0"/>
              <a:t>Trying to add optional features and things to make the game better will be hard for us due to the lack of time given to complete the project. If we spend too many resources on one feature, then we won't be able to focus on important parts and developing the functionality of the game</a:t>
            </a:r>
          </a:p>
          <a:p>
            <a:r>
              <a:rPr lang="en-GB" dirty="0"/>
              <a:t>Testing issues may occur due to various devices not being compatible with our game. Also, we will not be able to receive real user feedback from our target audience which leads to less usability improvements.</a:t>
            </a:r>
          </a:p>
          <a:p>
            <a:r>
              <a:rPr lang="en-GB" dirty="0"/>
              <a:t>Our reliance on external libraries might cause compatibility issues or even if we use external images or other things there could be an issue due to licensing. Also, another issue we will face is conflicting changes on GitHub when we all commit changes at the same time.</a:t>
            </a:r>
          </a:p>
          <a:p>
            <a:endParaRPr lang="en-GB" dirty="0"/>
          </a:p>
        </p:txBody>
      </p:sp>
      <p:sp>
        <p:nvSpPr>
          <p:cNvPr id="4" name="Slide Number Placeholder 3">
            <a:extLst>
              <a:ext uri="{FF2B5EF4-FFF2-40B4-BE49-F238E27FC236}">
                <a16:creationId xmlns:a16="http://schemas.microsoft.com/office/drawing/2014/main" id="{D318C373-3A8F-BB60-193A-85D7E01563C1}"/>
              </a:ext>
            </a:extLst>
          </p:cNvPr>
          <p:cNvSpPr>
            <a:spLocks noGrp="1"/>
          </p:cNvSpPr>
          <p:nvPr>
            <p:ph type="sldNum" sz="quarter" idx="12"/>
          </p:nvPr>
        </p:nvSpPr>
        <p:spPr/>
        <p:txBody>
          <a:bodyPr/>
          <a:lstStyle/>
          <a:p>
            <a:pPr rtl="0"/>
            <a:fld id="{D8DA9DAA-006C-4F4B-980E-E3DF019B24E2}" type="slidenum">
              <a:rPr lang="en-GB" noProof="0" smtClean="0"/>
              <a:t>12</a:t>
            </a:fld>
            <a:endParaRPr lang="en-GB" noProof="0"/>
          </a:p>
        </p:txBody>
      </p:sp>
    </p:spTree>
    <p:extLst>
      <p:ext uri="{BB962C8B-B14F-4D97-AF65-F5344CB8AC3E}">
        <p14:creationId xmlns:p14="http://schemas.microsoft.com/office/powerpoint/2010/main" val="233779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noAutofit/>
          </a:bodyPr>
          <a:lstStyle/>
          <a:p>
            <a:pPr rtl="0"/>
            <a:r>
              <a:rPr lang="en-GB" sz="2800" dirty="0"/>
              <a:t>Software Development Strategy</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n-GB" dirty="0"/>
              <a:t>Crossword game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13</a:t>
            </a:fld>
            <a:endParaRPr lang="en-GB"/>
          </a:p>
        </p:txBody>
      </p:sp>
      <p:sp>
        <p:nvSpPr>
          <p:cNvPr id="7" name="TextBox 6">
            <a:extLst>
              <a:ext uri="{FF2B5EF4-FFF2-40B4-BE49-F238E27FC236}">
                <a16:creationId xmlns:a16="http://schemas.microsoft.com/office/drawing/2014/main" id="{C086F5E3-FC51-61FF-7423-4CEC5922D54C}"/>
              </a:ext>
            </a:extLst>
          </p:cNvPr>
          <p:cNvSpPr txBox="1"/>
          <p:nvPr/>
        </p:nvSpPr>
        <p:spPr>
          <a:xfrm>
            <a:off x="6391656" y="1864242"/>
            <a:ext cx="4588232" cy="4278094"/>
          </a:xfrm>
          <a:prstGeom prst="rect">
            <a:avLst/>
          </a:prstGeom>
          <a:noFill/>
        </p:spPr>
        <p:txBody>
          <a:bodyPr wrap="square" rtlCol="0">
            <a:spAutoFit/>
          </a:bodyPr>
          <a:lstStyle/>
          <a:p>
            <a:r>
              <a:rPr lang="en-GB" sz="1600" dirty="0"/>
              <a:t>Our software development strategy is the spiral methodology, which contains elements of other methods such as waterfall with its clearly defined phases, combined with an iterative development process. It is great for projects that contain a risk element to it, largely used for complicated, expensive projects. The main advantage of the spiral model is the “coil with many loops”. When the spiral model is visually presented, you can see these loops. This is to show the iterative process that you can go back to prior stages even after moving on and correct any mistakes and improve further. This means we can gradually release stages of the new system and make refinements, too, as time passes.</a:t>
            </a:r>
          </a:p>
        </p:txBody>
      </p:sp>
    </p:spTree>
    <p:extLst>
      <p:ext uri="{BB962C8B-B14F-4D97-AF65-F5344CB8AC3E}">
        <p14:creationId xmlns:p14="http://schemas.microsoft.com/office/powerpoint/2010/main" val="35847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195A-354F-5B2F-88ED-F8B3CD81504E}"/>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38F9C88-8103-1DD6-B3EB-3361C4F3FF2F}"/>
              </a:ext>
            </a:extLst>
          </p:cNvPr>
          <p:cNvSpPr>
            <a:spLocks noGrp="1"/>
          </p:cNvSpPr>
          <p:nvPr>
            <p:ph type="title"/>
          </p:nvPr>
        </p:nvSpPr>
        <p:spPr>
          <a:xfrm>
            <a:off x="576072" y="365125"/>
            <a:ext cx="10771632" cy="1325563"/>
          </a:xfrm>
        </p:spPr>
        <p:txBody>
          <a:bodyPr/>
          <a:lstStyle/>
          <a:p>
            <a:r>
              <a:rPr lang="en-US" dirty="0"/>
              <a:t>Flowchart</a:t>
            </a:r>
          </a:p>
        </p:txBody>
      </p:sp>
      <p:sp>
        <p:nvSpPr>
          <p:cNvPr id="11" name="Date Placeholder 3">
            <a:extLst>
              <a:ext uri="{FF2B5EF4-FFF2-40B4-BE49-F238E27FC236}">
                <a16:creationId xmlns:a16="http://schemas.microsoft.com/office/drawing/2014/main" id="{12900C8C-BDF0-9D8A-B8D3-174B212978B7}"/>
              </a:ext>
            </a:extLst>
          </p:cNvPr>
          <p:cNvSpPr>
            <a:spLocks noGrp="1"/>
          </p:cNvSpPr>
          <p:nvPr>
            <p:ph type="dt" sz="half" idx="10"/>
          </p:nvPr>
        </p:nvSpPr>
        <p:spPr>
          <a:xfrm>
            <a:off x="658368" y="6356350"/>
            <a:ext cx="2743200" cy="365125"/>
          </a:xfrm>
        </p:spPr>
        <p:txBody>
          <a:bodyPr/>
          <a:lstStyle/>
          <a:p>
            <a:pPr rtl="0">
              <a:spcAft>
                <a:spcPts val="600"/>
              </a:spcAft>
            </a:pPr>
            <a:r>
              <a:rPr lang="en-GB" dirty="0"/>
              <a:t>1</a:t>
            </a:r>
            <a:r>
              <a:rPr lang="en-GB" noProof="0" dirty="0"/>
              <a:t>/11/2025</a:t>
            </a:r>
          </a:p>
        </p:txBody>
      </p:sp>
      <p:sp>
        <p:nvSpPr>
          <p:cNvPr id="13" name="Footer Placeholder 4">
            <a:extLst>
              <a:ext uri="{FF2B5EF4-FFF2-40B4-BE49-F238E27FC236}">
                <a16:creationId xmlns:a16="http://schemas.microsoft.com/office/drawing/2014/main" id="{5E96CEBC-3212-71F9-F5D3-131FBD01E548}"/>
              </a:ext>
            </a:extLst>
          </p:cNvPr>
          <p:cNvSpPr>
            <a:spLocks noGrp="1"/>
          </p:cNvSpPr>
          <p:nvPr>
            <p:ph type="ftr" sz="quarter" idx="11"/>
          </p:nvPr>
        </p:nvSpPr>
        <p:spPr>
          <a:xfrm>
            <a:off x="8503920" y="841248"/>
            <a:ext cx="3630168" cy="365125"/>
          </a:xfrm>
        </p:spPr>
        <p:txBody>
          <a:bodyPr/>
          <a:lstStyle/>
          <a:p>
            <a:pPr rtl="0">
              <a:spcAft>
                <a:spcPts val="600"/>
              </a:spcAft>
            </a:pPr>
            <a:r>
              <a:rPr lang="en-GB" noProof="0" dirty="0"/>
              <a:t>Crossword game</a:t>
            </a:r>
          </a:p>
        </p:txBody>
      </p:sp>
      <p:sp>
        <p:nvSpPr>
          <p:cNvPr id="15" name="Slide Number Placeholder 5">
            <a:extLst>
              <a:ext uri="{FF2B5EF4-FFF2-40B4-BE49-F238E27FC236}">
                <a16:creationId xmlns:a16="http://schemas.microsoft.com/office/drawing/2014/main" id="{8C371D45-A091-3FB4-C0ED-B1B37ECCE154}"/>
              </a:ext>
            </a:extLst>
          </p:cNvPr>
          <p:cNvSpPr>
            <a:spLocks noGrp="1"/>
          </p:cNvSpPr>
          <p:nvPr>
            <p:ph type="sldNum" sz="quarter" idx="12"/>
          </p:nvPr>
        </p:nvSpPr>
        <p:spPr>
          <a:xfrm>
            <a:off x="8610600" y="6356350"/>
            <a:ext cx="2743200" cy="365125"/>
          </a:xfrm>
        </p:spPr>
        <p:txBody>
          <a:bodyPr/>
          <a:lstStyle/>
          <a:p>
            <a:pPr rtl="0">
              <a:spcAft>
                <a:spcPts val="600"/>
              </a:spcAft>
            </a:pPr>
            <a:fld id="{D8DA9DAA-006C-4F4B-980E-E3DF019B24E2}" type="slidenum">
              <a:rPr lang="en-GB" noProof="0" smtClean="0"/>
              <a:pPr rtl="0">
                <a:spcAft>
                  <a:spcPts val="600"/>
                </a:spcAft>
              </a:pPr>
              <a:t>14</a:t>
            </a:fld>
            <a:endParaRPr lang="en-GB" noProof="0"/>
          </a:p>
        </p:txBody>
      </p:sp>
      <p:pic>
        <p:nvPicPr>
          <p:cNvPr id="6146" name="Picture 2" descr="image">
            <a:extLst>
              <a:ext uri="{FF2B5EF4-FFF2-40B4-BE49-F238E27FC236}">
                <a16:creationId xmlns:a16="http://schemas.microsoft.com/office/drawing/2014/main" id="{CA1502B0-BC47-AB2D-9B21-9AF0B49A0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52" y="1445916"/>
            <a:ext cx="11160496" cy="484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988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0AE2-0E83-3057-1F87-843D86354924}"/>
              </a:ext>
            </a:extLst>
          </p:cNvPr>
          <p:cNvSpPr>
            <a:spLocks noGrp="1"/>
          </p:cNvSpPr>
          <p:nvPr>
            <p:ph type="title"/>
          </p:nvPr>
        </p:nvSpPr>
        <p:spPr/>
        <p:txBody>
          <a:bodyPr>
            <a:normAutofit/>
          </a:bodyPr>
          <a:lstStyle/>
          <a:p>
            <a:r>
              <a:rPr lang="en-GB" sz="4400" dirty="0"/>
              <a:t>Game State Management</a:t>
            </a:r>
          </a:p>
        </p:txBody>
      </p:sp>
      <p:sp>
        <p:nvSpPr>
          <p:cNvPr id="3" name="Content Placeholder 2">
            <a:extLst>
              <a:ext uri="{FF2B5EF4-FFF2-40B4-BE49-F238E27FC236}">
                <a16:creationId xmlns:a16="http://schemas.microsoft.com/office/drawing/2014/main" id="{D8641E69-EB4B-C625-20DA-44B506531EAC}"/>
              </a:ext>
            </a:extLst>
          </p:cNvPr>
          <p:cNvSpPr>
            <a:spLocks noGrp="1"/>
          </p:cNvSpPr>
          <p:nvPr>
            <p:ph idx="1"/>
          </p:nvPr>
        </p:nvSpPr>
        <p:spPr/>
        <p:txBody>
          <a:bodyPr>
            <a:normAutofit fontScale="77500" lnSpcReduction="20000"/>
          </a:bodyPr>
          <a:lstStyle/>
          <a:p>
            <a:r>
              <a:rPr lang="en-GB" b="1" dirty="0"/>
              <a:t>Our crossword game follows a simple system to track the players these sates are :</a:t>
            </a:r>
          </a:p>
          <a:p>
            <a:endParaRPr lang="en-GB" b="1" dirty="0"/>
          </a:p>
          <a:p>
            <a:r>
              <a:rPr lang="en-GB" b="1" dirty="0"/>
              <a:t>Start - The game begins by loading up the easiest version of the crosswords along with clues by the side. All words are hidden until guessed </a:t>
            </a:r>
            <a:r>
              <a:rPr lang="en-GB" b="1" dirty="0" err="1"/>
              <a:t>corectly</a:t>
            </a:r>
            <a:r>
              <a:rPr lang="en-GB" b="1" dirty="0"/>
              <a:t>.</a:t>
            </a:r>
          </a:p>
          <a:p>
            <a:r>
              <a:rPr lang="en-GB" b="1" dirty="0"/>
              <a:t>Win - Win will be achieved when the user manages to complete and solve all the words in the grid correctly. We have implemented a timer that goes up so users can time how quickly they complete the crossword.</a:t>
            </a:r>
          </a:p>
          <a:p>
            <a:r>
              <a:rPr lang="en-GB" b="1" dirty="0"/>
              <a:t>lose - Since the crossword does not have a lives system or a time limit to complete the crossword in, it does not have a lose state. However, the game does display an incorrect message when the user inputs an incorrect word.</a:t>
            </a:r>
          </a:p>
          <a:p>
            <a:r>
              <a:rPr lang="en-GB" b="1" dirty="0"/>
              <a:t>Draw - this state does not apply to our crossword however it could be added if we include a multiplayer feature in the future however that would require more time and resources.</a:t>
            </a:r>
          </a:p>
          <a:p>
            <a:endParaRPr lang="en-GB" b="1" dirty="0"/>
          </a:p>
        </p:txBody>
      </p:sp>
      <p:sp>
        <p:nvSpPr>
          <p:cNvPr id="4" name="Date Placeholder 3">
            <a:extLst>
              <a:ext uri="{FF2B5EF4-FFF2-40B4-BE49-F238E27FC236}">
                <a16:creationId xmlns:a16="http://schemas.microsoft.com/office/drawing/2014/main" id="{F1DC2764-CDA6-50C5-06A3-1EF3BCF5527B}"/>
              </a:ext>
            </a:extLst>
          </p:cNvPr>
          <p:cNvSpPr>
            <a:spLocks noGrp="1"/>
          </p:cNvSpPr>
          <p:nvPr>
            <p:ph type="dt" sz="half" idx="10"/>
          </p:nvPr>
        </p:nvSpPr>
        <p:spPr/>
        <p:txBody>
          <a:bodyPr/>
          <a:lstStyle/>
          <a:p>
            <a:pPr rtl="0"/>
            <a:r>
              <a:rPr lang="en-GB" dirty="0"/>
              <a:t>1</a:t>
            </a:r>
            <a:r>
              <a:rPr lang="en-GB" noProof="0" dirty="0"/>
              <a:t>/11/2025</a:t>
            </a:r>
          </a:p>
        </p:txBody>
      </p:sp>
      <p:sp>
        <p:nvSpPr>
          <p:cNvPr id="5" name="Footer Placeholder 4">
            <a:extLst>
              <a:ext uri="{FF2B5EF4-FFF2-40B4-BE49-F238E27FC236}">
                <a16:creationId xmlns:a16="http://schemas.microsoft.com/office/drawing/2014/main" id="{71B62CFB-DFEE-5CF8-E1F0-F2D41AFD9BF7}"/>
              </a:ext>
            </a:extLst>
          </p:cNvPr>
          <p:cNvSpPr>
            <a:spLocks noGrp="1"/>
          </p:cNvSpPr>
          <p:nvPr>
            <p:ph type="ftr" sz="quarter" idx="11"/>
          </p:nvPr>
        </p:nvSpPr>
        <p:spPr/>
        <p:txBody>
          <a:bodyPr/>
          <a:lstStyle/>
          <a:p>
            <a:pPr rtl="0"/>
            <a:r>
              <a:rPr lang="en-GB" noProof="0" dirty="0"/>
              <a:t>Crossword Game</a:t>
            </a:r>
          </a:p>
        </p:txBody>
      </p:sp>
      <p:sp>
        <p:nvSpPr>
          <p:cNvPr id="6" name="Slide Number Placeholder 5">
            <a:extLst>
              <a:ext uri="{FF2B5EF4-FFF2-40B4-BE49-F238E27FC236}">
                <a16:creationId xmlns:a16="http://schemas.microsoft.com/office/drawing/2014/main" id="{E54AABB9-B5A0-DB43-2B93-9ED5081B6999}"/>
              </a:ext>
            </a:extLst>
          </p:cNvPr>
          <p:cNvSpPr>
            <a:spLocks noGrp="1"/>
          </p:cNvSpPr>
          <p:nvPr>
            <p:ph type="sldNum" sz="quarter" idx="12"/>
          </p:nvPr>
        </p:nvSpPr>
        <p:spPr/>
        <p:txBody>
          <a:bodyPr/>
          <a:lstStyle/>
          <a:p>
            <a:pPr rtl="0"/>
            <a:fld id="{D8DA9DAA-006C-4F4B-980E-E3DF019B24E2}" type="slidenum">
              <a:rPr lang="en-GB" noProof="0" smtClean="0"/>
              <a:pPr rtl="0"/>
              <a:t>15</a:t>
            </a:fld>
            <a:endParaRPr lang="en-GB" noProof="0"/>
          </a:p>
        </p:txBody>
      </p:sp>
    </p:spTree>
    <p:extLst>
      <p:ext uri="{BB962C8B-B14F-4D97-AF65-F5344CB8AC3E}">
        <p14:creationId xmlns:p14="http://schemas.microsoft.com/office/powerpoint/2010/main" val="3856694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F6ED-3A19-B9A4-F552-E44487A403C5}"/>
              </a:ext>
            </a:extLst>
          </p:cNvPr>
          <p:cNvSpPr>
            <a:spLocks noGrp="1"/>
          </p:cNvSpPr>
          <p:nvPr>
            <p:ph type="ctrTitle"/>
          </p:nvPr>
        </p:nvSpPr>
        <p:spPr/>
        <p:txBody>
          <a:bodyPr/>
          <a:lstStyle/>
          <a:p>
            <a:r>
              <a:rPr lang="en-GB" dirty="0"/>
              <a:t>POST DEVELOPMENT OUTCOMES</a:t>
            </a:r>
          </a:p>
        </p:txBody>
      </p:sp>
      <p:sp>
        <p:nvSpPr>
          <p:cNvPr id="3" name="Subtitle 2">
            <a:extLst>
              <a:ext uri="{FF2B5EF4-FFF2-40B4-BE49-F238E27FC236}">
                <a16:creationId xmlns:a16="http://schemas.microsoft.com/office/drawing/2014/main" id="{514F524C-7725-BF96-987D-93687093D7DB}"/>
              </a:ext>
            </a:extLst>
          </p:cNvPr>
          <p:cNvSpPr>
            <a:spLocks noGrp="1"/>
          </p:cNvSpPr>
          <p:nvPr>
            <p:ph type="subTitle" idx="1"/>
          </p:nvPr>
        </p:nvSpPr>
        <p:spPr/>
        <p:txBody>
          <a:bodyPr/>
          <a:lstStyle/>
          <a:p>
            <a:r>
              <a:rPr lang="en-GB" dirty="0"/>
              <a:t>After programming our game here are the outcomes and tests and also what we could of done better next time </a:t>
            </a:r>
          </a:p>
        </p:txBody>
      </p:sp>
    </p:spTree>
    <p:extLst>
      <p:ext uri="{BB962C8B-B14F-4D97-AF65-F5344CB8AC3E}">
        <p14:creationId xmlns:p14="http://schemas.microsoft.com/office/powerpoint/2010/main" val="1971285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A5D363-4113-9AA1-329F-03A9B1120E15}"/>
              </a:ext>
            </a:extLst>
          </p:cNvPr>
          <p:cNvSpPr>
            <a:spLocks noGrp="1"/>
          </p:cNvSpPr>
          <p:nvPr>
            <p:ph type="ftr" sz="quarter" idx="11"/>
          </p:nvPr>
        </p:nvSpPr>
        <p:spPr/>
        <p:txBody>
          <a:bodyPr/>
          <a:lstStyle/>
          <a:p>
            <a:pPr rtl="0"/>
            <a:r>
              <a:rPr lang="en-GB" noProof="0" dirty="0"/>
              <a:t>Crossword Game</a:t>
            </a:r>
          </a:p>
        </p:txBody>
      </p:sp>
      <p:sp>
        <p:nvSpPr>
          <p:cNvPr id="5" name="Slide Number Placeholder 4">
            <a:extLst>
              <a:ext uri="{FF2B5EF4-FFF2-40B4-BE49-F238E27FC236}">
                <a16:creationId xmlns:a16="http://schemas.microsoft.com/office/drawing/2014/main" id="{DA7A3696-8107-F4C1-FBA5-F6976647B7AA}"/>
              </a:ext>
            </a:extLst>
          </p:cNvPr>
          <p:cNvSpPr>
            <a:spLocks noGrp="1"/>
          </p:cNvSpPr>
          <p:nvPr>
            <p:ph type="sldNum" sz="quarter" idx="12"/>
          </p:nvPr>
        </p:nvSpPr>
        <p:spPr/>
        <p:txBody>
          <a:bodyPr/>
          <a:lstStyle/>
          <a:p>
            <a:pPr rtl="0"/>
            <a:fld id="{D8DA9DAA-006C-4F4B-980E-E3DF019B24E2}" type="slidenum">
              <a:rPr lang="en-GB" noProof="0" smtClean="0"/>
              <a:pPr rtl="0"/>
              <a:t>17</a:t>
            </a:fld>
            <a:endParaRPr lang="en-GB" noProof="0"/>
          </a:p>
        </p:txBody>
      </p:sp>
      <p:graphicFrame>
        <p:nvGraphicFramePr>
          <p:cNvPr id="7" name="Table 6">
            <a:extLst>
              <a:ext uri="{FF2B5EF4-FFF2-40B4-BE49-F238E27FC236}">
                <a16:creationId xmlns:a16="http://schemas.microsoft.com/office/drawing/2014/main" id="{DF3B03CF-FC1B-9160-4582-7A42224B6330}"/>
              </a:ext>
            </a:extLst>
          </p:cNvPr>
          <p:cNvGraphicFramePr>
            <a:graphicFrameLocks noGrp="1"/>
          </p:cNvGraphicFramePr>
          <p:nvPr>
            <p:extLst>
              <p:ext uri="{D42A27DB-BD31-4B8C-83A1-F6EECF244321}">
                <p14:modId xmlns:p14="http://schemas.microsoft.com/office/powerpoint/2010/main" val="985060199"/>
              </p:ext>
            </p:extLst>
          </p:nvPr>
        </p:nvGraphicFramePr>
        <p:xfrm>
          <a:off x="5988811" y="301752"/>
          <a:ext cx="5221224" cy="6054597"/>
        </p:xfrm>
        <a:graphic>
          <a:graphicData uri="http://schemas.openxmlformats.org/drawingml/2006/table">
            <a:tbl>
              <a:tblPr/>
              <a:tblGrid>
                <a:gridCol w="1305306">
                  <a:extLst>
                    <a:ext uri="{9D8B030D-6E8A-4147-A177-3AD203B41FA5}">
                      <a16:colId xmlns:a16="http://schemas.microsoft.com/office/drawing/2014/main" val="1155258324"/>
                    </a:ext>
                  </a:extLst>
                </a:gridCol>
                <a:gridCol w="1305306">
                  <a:extLst>
                    <a:ext uri="{9D8B030D-6E8A-4147-A177-3AD203B41FA5}">
                      <a16:colId xmlns:a16="http://schemas.microsoft.com/office/drawing/2014/main" val="3908043945"/>
                    </a:ext>
                  </a:extLst>
                </a:gridCol>
                <a:gridCol w="1305306">
                  <a:extLst>
                    <a:ext uri="{9D8B030D-6E8A-4147-A177-3AD203B41FA5}">
                      <a16:colId xmlns:a16="http://schemas.microsoft.com/office/drawing/2014/main" val="816013456"/>
                    </a:ext>
                  </a:extLst>
                </a:gridCol>
                <a:gridCol w="1305306">
                  <a:extLst>
                    <a:ext uri="{9D8B030D-6E8A-4147-A177-3AD203B41FA5}">
                      <a16:colId xmlns:a16="http://schemas.microsoft.com/office/drawing/2014/main" val="3367464045"/>
                    </a:ext>
                  </a:extLst>
                </a:gridCol>
              </a:tblGrid>
              <a:tr h="178402">
                <a:tc>
                  <a:txBody>
                    <a:bodyPr/>
                    <a:lstStyle/>
                    <a:p>
                      <a:pPr>
                        <a:buNone/>
                      </a:pPr>
                      <a:r>
                        <a:rPr lang="en-GB" sz="600" b="1">
                          <a:effectLst/>
                        </a:rPr>
                        <a:t>Feature</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b="1">
                          <a:effectLst/>
                        </a:rPr>
                        <a:t>Expected Result</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b="1">
                          <a:effectLst/>
                        </a:rPr>
                        <a:t>Actual Result</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b="1">
                          <a:effectLst/>
                        </a:rPr>
                        <a:t>Pass/Fail</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11885783"/>
                  </a:ext>
                </a:extLst>
              </a:tr>
              <a:tr h="304653">
                <a:tc>
                  <a:txBody>
                    <a:bodyPr/>
                    <a:lstStyle/>
                    <a:p>
                      <a:pPr>
                        <a:buNone/>
                      </a:pPr>
                      <a:r>
                        <a:rPr lang="en-GB" sz="600" b="1">
                          <a:effectLst/>
                        </a:rPr>
                        <a:t>Load crossword grid</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The full grid loads onto the website.</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See Figure 1</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410077133"/>
                  </a:ext>
                </a:extLst>
              </a:tr>
              <a:tr h="304653">
                <a:tc>
                  <a:txBody>
                    <a:bodyPr/>
                    <a:lstStyle/>
                    <a:p>
                      <a:pPr>
                        <a:buNone/>
                      </a:pPr>
                      <a:r>
                        <a:rPr lang="en-GB" sz="600" b="1">
                          <a:effectLst/>
                        </a:rPr>
                        <a:t>Input answer</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User can type answers into the grid.</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See Figure 2</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888948467"/>
                  </a:ext>
                </a:extLst>
              </a:tr>
              <a:tr h="683405">
                <a:tc>
                  <a:txBody>
                    <a:bodyPr/>
                    <a:lstStyle/>
                    <a:p>
                      <a:pPr>
                        <a:buNone/>
                      </a:pPr>
                      <a:r>
                        <a:rPr lang="en-GB" sz="600" b="1">
                          <a:effectLst/>
                        </a:rPr>
                        <a:t>Handle incorrcet answer</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System should dispay an error message and not include the word in the crossword.</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system displays error message and does not include the word in the crossowrd,see figure 3</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819113659"/>
                  </a:ext>
                </a:extLst>
              </a:tr>
              <a:tr h="557154">
                <a:tc>
                  <a:txBody>
                    <a:bodyPr/>
                    <a:lstStyle/>
                    <a:p>
                      <a:pPr>
                        <a:buNone/>
                      </a:pPr>
                      <a:r>
                        <a:rPr lang="en-GB" sz="600" b="1">
                          <a:effectLst/>
                        </a:rPr>
                        <a:t>Timer</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System should display a timer that can be stopped and reset.</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timer added ontop of the crossowrd and can start stop and be reset, see figure 4</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01380892"/>
                  </a:ext>
                </a:extLst>
              </a:tr>
              <a:tr h="557154">
                <a:tc>
                  <a:txBody>
                    <a:bodyPr/>
                    <a:lstStyle/>
                    <a:p>
                      <a:pPr>
                        <a:buNone/>
                      </a:pPr>
                      <a:r>
                        <a:rPr lang="en-GB" sz="600" b="1">
                          <a:effectLst/>
                        </a:rPr>
                        <a:t>Usability</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The grid should be clear, not too hard for the target audience and easy to navigate</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grid is clear and easy to understand</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395199727"/>
                  </a:ext>
                </a:extLst>
              </a:tr>
              <a:tr h="557154">
                <a:tc>
                  <a:txBody>
                    <a:bodyPr/>
                    <a:lstStyle/>
                    <a:p>
                      <a:pPr>
                        <a:buNone/>
                      </a:pPr>
                      <a:r>
                        <a:rPr lang="en-GB" sz="600" b="1">
                          <a:effectLst/>
                        </a:rPr>
                        <a:t>The grid updates after a word is added</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The grid should update after a word is added(works accross all difficuties)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See Figure 6</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4005139756"/>
                  </a:ext>
                </a:extLst>
              </a:tr>
              <a:tr h="935906">
                <a:tc>
                  <a:txBody>
                    <a:bodyPr/>
                    <a:lstStyle/>
                    <a:p>
                      <a:pPr>
                        <a:buNone/>
                      </a:pPr>
                      <a:r>
                        <a:rPr lang="en-GB" sz="600" b="1">
                          <a:effectLst/>
                        </a:rPr>
                        <a:t>Accessibility</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Controls and instructions should be simple and easy to learn.</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No controls and instructions given however game mechanics are simple and dont require much skill to figure out</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❌fail</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140321907"/>
                  </a:ext>
                </a:extLst>
              </a:tr>
              <a:tr h="304653">
                <a:tc>
                  <a:txBody>
                    <a:bodyPr/>
                    <a:lstStyle/>
                    <a:p>
                      <a:pPr>
                        <a:buNone/>
                      </a:pPr>
                      <a:r>
                        <a:rPr lang="en-GB" sz="600" b="1">
                          <a:effectLst/>
                        </a:rPr>
                        <a:t>Default difficulty</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default difficulty should be easy.</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default difficulty is easy</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769890748"/>
                  </a:ext>
                </a:extLst>
              </a:tr>
              <a:tr h="557154">
                <a:tc>
                  <a:txBody>
                    <a:bodyPr/>
                    <a:lstStyle/>
                    <a:p>
                      <a:pPr>
                        <a:buNone/>
                      </a:pPr>
                      <a:r>
                        <a:rPr lang="en-GB" sz="600" b="1">
                          <a:effectLst/>
                        </a:rPr>
                        <a:t>Change difficulty</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when difficulty is changed the grid should update to the desired version.</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see figure 9</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275578397"/>
                  </a:ext>
                </a:extLst>
              </a:tr>
              <a:tr h="430904">
                <a:tc>
                  <a:txBody>
                    <a:bodyPr/>
                    <a:lstStyle/>
                    <a:p>
                      <a:pPr>
                        <a:buNone/>
                      </a:pPr>
                      <a:r>
                        <a:rPr lang="en-GB" sz="600" b="1">
                          <a:effectLst/>
                        </a:rPr>
                        <a:t>Crossword is colour coded</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Crossword is colour coded to the words .</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No colours added to match words with hints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None/>
                      </a:pPr>
                      <a:r>
                        <a:rPr lang="en-GB" sz="600">
                          <a:effectLst/>
                        </a:rPr>
                        <a:t>❌fail</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439402518"/>
                  </a:ext>
                </a:extLst>
              </a:tr>
              <a:tr h="683405">
                <a:tc>
                  <a:txBody>
                    <a:bodyPr/>
                    <a:lstStyle/>
                    <a:p>
                      <a:pPr>
                        <a:buNone/>
                      </a:pPr>
                      <a:r>
                        <a:rPr lang="en-GB" sz="600" b="1">
                          <a:effectLst/>
                        </a:rPr>
                        <a:t>Handle Correct answer</a:t>
                      </a:r>
                      <a:endParaRPr lang="en-GB" sz="600">
                        <a:effectLst/>
                      </a:endParaRP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System should dispay an correct message and include the word in the crossword.</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a:effectLst/>
                        </a:rPr>
                        <a:t>correct message appears with the word inputted,see figure 11</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None/>
                      </a:pPr>
                      <a:r>
                        <a:rPr lang="en-GB" sz="600" dirty="0">
                          <a:effectLst/>
                        </a:rPr>
                        <a:t>✅ Pass</a:t>
                      </a:r>
                    </a:p>
                  </a:txBody>
                  <a:tcPr marL="40920" marR="40920" marT="18886" marB="18886"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3555269"/>
                  </a:ext>
                </a:extLst>
              </a:tr>
            </a:tbl>
          </a:graphicData>
        </a:graphic>
      </p:graphicFrame>
      <p:pic>
        <p:nvPicPr>
          <p:cNvPr id="7170" name="Picture 2" descr="image">
            <a:extLst>
              <a:ext uri="{FF2B5EF4-FFF2-40B4-BE49-F238E27FC236}">
                <a16:creationId xmlns:a16="http://schemas.microsoft.com/office/drawing/2014/main" id="{90BED519-A89A-A318-5748-90C306B3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45" y="495642"/>
            <a:ext cx="5046921" cy="28356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B4D5CE-1A26-9E03-AC8B-E29C1A0B6CDA}"/>
              </a:ext>
            </a:extLst>
          </p:cNvPr>
          <p:cNvSpPr txBox="1"/>
          <p:nvPr/>
        </p:nvSpPr>
        <p:spPr>
          <a:xfrm>
            <a:off x="241005" y="120560"/>
            <a:ext cx="5046921" cy="646331"/>
          </a:xfrm>
          <a:prstGeom prst="rect">
            <a:avLst/>
          </a:prstGeom>
          <a:noFill/>
        </p:spPr>
        <p:txBody>
          <a:bodyPr wrap="square" rtlCol="0">
            <a:spAutoFit/>
          </a:bodyPr>
          <a:lstStyle/>
          <a:p>
            <a:r>
              <a:rPr lang="en-GB" b="1" dirty="0">
                <a:solidFill>
                  <a:schemeClr val="bg1"/>
                </a:solidFill>
              </a:rPr>
              <a:t>Figure 1: Grid loads successfully</a:t>
            </a:r>
          </a:p>
          <a:p>
            <a:endParaRPr lang="en-GB" dirty="0"/>
          </a:p>
        </p:txBody>
      </p:sp>
      <p:sp>
        <p:nvSpPr>
          <p:cNvPr id="9" name="TextBox 8">
            <a:extLst>
              <a:ext uri="{FF2B5EF4-FFF2-40B4-BE49-F238E27FC236}">
                <a16:creationId xmlns:a16="http://schemas.microsoft.com/office/drawing/2014/main" id="{62784820-CCAE-022B-1D06-7397C6B5EB81}"/>
              </a:ext>
            </a:extLst>
          </p:cNvPr>
          <p:cNvSpPr txBox="1"/>
          <p:nvPr/>
        </p:nvSpPr>
        <p:spPr>
          <a:xfrm>
            <a:off x="236445" y="3403363"/>
            <a:ext cx="5493488" cy="338554"/>
          </a:xfrm>
          <a:prstGeom prst="rect">
            <a:avLst/>
          </a:prstGeom>
          <a:noFill/>
        </p:spPr>
        <p:txBody>
          <a:bodyPr wrap="square" rtlCol="0">
            <a:spAutoFit/>
          </a:bodyPr>
          <a:lstStyle/>
          <a:p>
            <a:r>
              <a:rPr lang="en-GB" sz="1600" b="1" dirty="0">
                <a:solidFill>
                  <a:schemeClr val="bg1"/>
                </a:solidFill>
              </a:rPr>
              <a:t>Figure 2: Typing answers into the grid and it shows</a:t>
            </a:r>
          </a:p>
        </p:txBody>
      </p:sp>
      <p:pic>
        <p:nvPicPr>
          <p:cNvPr id="7172" name="Picture 4" descr="image">
            <a:extLst>
              <a:ext uri="{FF2B5EF4-FFF2-40B4-BE49-F238E27FC236}">
                <a16:creationId xmlns:a16="http://schemas.microsoft.com/office/drawing/2014/main" id="{11B3E82D-764C-6741-1D29-DFD3ADC14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45" y="3773857"/>
            <a:ext cx="5398811" cy="2976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2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4FE9D0-700D-C5B1-F3BD-50375E8CBBFD}"/>
              </a:ext>
            </a:extLst>
          </p:cNvPr>
          <p:cNvSpPr>
            <a:spLocks noGrp="1"/>
          </p:cNvSpPr>
          <p:nvPr>
            <p:ph type="dt" sz="half" idx="10"/>
          </p:nvPr>
        </p:nvSpPr>
        <p:spPr/>
        <p:txBody>
          <a:bodyPr/>
          <a:lstStyle/>
          <a:p>
            <a:pPr rtl="0"/>
            <a:r>
              <a:rPr lang="en-GB" dirty="0"/>
              <a:t>1</a:t>
            </a:r>
            <a:r>
              <a:rPr lang="en-GB" noProof="0" dirty="0"/>
              <a:t>/11/2025</a:t>
            </a:r>
          </a:p>
        </p:txBody>
      </p:sp>
      <p:sp>
        <p:nvSpPr>
          <p:cNvPr id="5" name="Footer Placeholder 4">
            <a:extLst>
              <a:ext uri="{FF2B5EF4-FFF2-40B4-BE49-F238E27FC236}">
                <a16:creationId xmlns:a16="http://schemas.microsoft.com/office/drawing/2014/main" id="{797DE9CF-C81C-A742-4819-407B0CF389B7}"/>
              </a:ext>
            </a:extLst>
          </p:cNvPr>
          <p:cNvSpPr>
            <a:spLocks noGrp="1"/>
          </p:cNvSpPr>
          <p:nvPr>
            <p:ph type="ftr" sz="quarter" idx="11"/>
          </p:nvPr>
        </p:nvSpPr>
        <p:spPr/>
        <p:txBody>
          <a:bodyPr/>
          <a:lstStyle/>
          <a:p>
            <a:pPr rtl="0"/>
            <a:r>
              <a:rPr lang="en-GB" noProof="0" dirty="0"/>
              <a:t>Crossword Game</a:t>
            </a:r>
          </a:p>
        </p:txBody>
      </p:sp>
      <p:sp>
        <p:nvSpPr>
          <p:cNvPr id="6" name="Slide Number Placeholder 5">
            <a:extLst>
              <a:ext uri="{FF2B5EF4-FFF2-40B4-BE49-F238E27FC236}">
                <a16:creationId xmlns:a16="http://schemas.microsoft.com/office/drawing/2014/main" id="{A172EFEC-F901-35FC-C0BD-750DFDB1CBA3}"/>
              </a:ext>
            </a:extLst>
          </p:cNvPr>
          <p:cNvSpPr>
            <a:spLocks noGrp="1"/>
          </p:cNvSpPr>
          <p:nvPr>
            <p:ph type="sldNum" sz="quarter" idx="12"/>
          </p:nvPr>
        </p:nvSpPr>
        <p:spPr/>
        <p:txBody>
          <a:bodyPr/>
          <a:lstStyle/>
          <a:p>
            <a:pPr rtl="0"/>
            <a:fld id="{D8DA9DAA-006C-4F4B-980E-E3DF019B24E2}" type="slidenum">
              <a:rPr lang="en-GB" noProof="0" smtClean="0"/>
              <a:pPr rtl="0"/>
              <a:t>18</a:t>
            </a:fld>
            <a:endParaRPr lang="en-GB" noProof="0"/>
          </a:p>
        </p:txBody>
      </p:sp>
      <p:pic>
        <p:nvPicPr>
          <p:cNvPr id="8194" name="Picture 2" descr="image">
            <a:extLst>
              <a:ext uri="{FF2B5EF4-FFF2-40B4-BE49-F238E27FC236}">
                <a16:creationId xmlns:a16="http://schemas.microsoft.com/office/drawing/2014/main" id="{36759C92-0334-01C5-352C-44FD8432C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179" y="1667597"/>
            <a:ext cx="3350272" cy="36959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D2283A-D35C-3D84-2DF6-B343FE121F8E}"/>
              </a:ext>
            </a:extLst>
          </p:cNvPr>
          <p:cNvSpPr txBox="1"/>
          <p:nvPr/>
        </p:nvSpPr>
        <p:spPr>
          <a:xfrm>
            <a:off x="1028383" y="1016542"/>
            <a:ext cx="3236857" cy="369332"/>
          </a:xfrm>
          <a:prstGeom prst="rect">
            <a:avLst/>
          </a:prstGeom>
          <a:noFill/>
        </p:spPr>
        <p:txBody>
          <a:bodyPr wrap="square" rtlCol="0">
            <a:spAutoFit/>
          </a:bodyPr>
          <a:lstStyle/>
          <a:p>
            <a:r>
              <a:rPr lang="en-GB" b="1" dirty="0">
                <a:solidFill>
                  <a:schemeClr val="bg1"/>
                </a:solidFill>
              </a:rPr>
              <a:t>Figure 3: incorrect message</a:t>
            </a:r>
          </a:p>
        </p:txBody>
      </p:sp>
      <p:sp>
        <p:nvSpPr>
          <p:cNvPr id="10" name="TextBox 9">
            <a:extLst>
              <a:ext uri="{FF2B5EF4-FFF2-40B4-BE49-F238E27FC236}">
                <a16:creationId xmlns:a16="http://schemas.microsoft.com/office/drawing/2014/main" id="{D2BC62E7-4EBD-DC91-19D6-D64F4633BB36}"/>
              </a:ext>
            </a:extLst>
          </p:cNvPr>
          <p:cNvSpPr txBox="1"/>
          <p:nvPr/>
        </p:nvSpPr>
        <p:spPr>
          <a:xfrm>
            <a:off x="5775929" y="499025"/>
            <a:ext cx="1687033" cy="369332"/>
          </a:xfrm>
          <a:prstGeom prst="rect">
            <a:avLst/>
          </a:prstGeom>
          <a:noFill/>
        </p:spPr>
        <p:txBody>
          <a:bodyPr wrap="square">
            <a:spAutoFit/>
          </a:bodyPr>
          <a:lstStyle/>
          <a:p>
            <a:pPr algn="l">
              <a:spcBef>
                <a:spcPts val="1800"/>
              </a:spcBef>
              <a:spcAft>
                <a:spcPts val="1200"/>
              </a:spcAft>
              <a:buNone/>
            </a:pPr>
            <a:r>
              <a:rPr lang="en-GB" b="1" i="0" dirty="0">
                <a:solidFill>
                  <a:schemeClr val="bg1"/>
                </a:solidFill>
                <a:effectLst/>
                <a:latin typeface="-apple-system"/>
              </a:rPr>
              <a:t>Figure 4 : timer</a:t>
            </a:r>
          </a:p>
        </p:txBody>
      </p:sp>
      <p:pic>
        <p:nvPicPr>
          <p:cNvPr id="12" name="Picture 11">
            <a:extLst>
              <a:ext uri="{FF2B5EF4-FFF2-40B4-BE49-F238E27FC236}">
                <a16:creationId xmlns:a16="http://schemas.microsoft.com/office/drawing/2014/main" id="{508FC602-08CA-6D42-FC52-AD98F554050B}"/>
              </a:ext>
            </a:extLst>
          </p:cNvPr>
          <p:cNvPicPr>
            <a:picLocks noChangeAspect="1"/>
          </p:cNvPicPr>
          <p:nvPr/>
        </p:nvPicPr>
        <p:blipFill>
          <a:blip r:embed="rId3"/>
          <a:stretch>
            <a:fillRect/>
          </a:stretch>
        </p:blipFill>
        <p:spPr>
          <a:xfrm>
            <a:off x="5754665" y="868357"/>
            <a:ext cx="5711869" cy="3211432"/>
          </a:xfrm>
          <a:prstGeom prst="rect">
            <a:avLst/>
          </a:prstGeom>
        </p:spPr>
      </p:pic>
      <p:pic>
        <p:nvPicPr>
          <p:cNvPr id="14" name="Picture 13">
            <a:extLst>
              <a:ext uri="{FF2B5EF4-FFF2-40B4-BE49-F238E27FC236}">
                <a16:creationId xmlns:a16="http://schemas.microsoft.com/office/drawing/2014/main" id="{D8EE4A8C-2A10-9880-B287-AAAA592B963E}"/>
              </a:ext>
            </a:extLst>
          </p:cNvPr>
          <p:cNvPicPr>
            <a:picLocks noChangeAspect="1"/>
          </p:cNvPicPr>
          <p:nvPr/>
        </p:nvPicPr>
        <p:blipFill>
          <a:blip r:embed="rId4"/>
          <a:stretch>
            <a:fillRect/>
          </a:stretch>
        </p:blipFill>
        <p:spPr>
          <a:xfrm>
            <a:off x="5754665" y="3665548"/>
            <a:ext cx="5711869" cy="3192452"/>
          </a:xfrm>
          <a:prstGeom prst="rect">
            <a:avLst/>
          </a:prstGeom>
        </p:spPr>
      </p:pic>
    </p:spTree>
    <p:extLst>
      <p:ext uri="{BB962C8B-B14F-4D97-AF65-F5344CB8AC3E}">
        <p14:creationId xmlns:p14="http://schemas.microsoft.com/office/powerpoint/2010/main" val="2177379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EDED-28FB-E000-4059-881DCCA3ECB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C6B0ED8-D785-E379-FF26-29152E494D0B}"/>
              </a:ext>
            </a:extLst>
          </p:cNvPr>
          <p:cNvSpPr>
            <a:spLocks noGrp="1"/>
          </p:cNvSpPr>
          <p:nvPr>
            <p:ph type="dt" sz="half" idx="10"/>
          </p:nvPr>
        </p:nvSpPr>
        <p:spPr/>
        <p:txBody>
          <a:bodyPr/>
          <a:lstStyle/>
          <a:p>
            <a:pPr rtl="0"/>
            <a:r>
              <a:rPr lang="en-GB" dirty="0"/>
              <a:t>1</a:t>
            </a:r>
            <a:r>
              <a:rPr lang="en-GB" noProof="0" dirty="0"/>
              <a:t>/11/2025</a:t>
            </a:r>
          </a:p>
        </p:txBody>
      </p:sp>
      <p:sp>
        <p:nvSpPr>
          <p:cNvPr id="5" name="Footer Placeholder 4">
            <a:extLst>
              <a:ext uri="{FF2B5EF4-FFF2-40B4-BE49-F238E27FC236}">
                <a16:creationId xmlns:a16="http://schemas.microsoft.com/office/drawing/2014/main" id="{9D5A0149-8019-3077-9ED0-98F4BCA09A7E}"/>
              </a:ext>
            </a:extLst>
          </p:cNvPr>
          <p:cNvSpPr>
            <a:spLocks noGrp="1"/>
          </p:cNvSpPr>
          <p:nvPr>
            <p:ph type="ftr" sz="quarter" idx="11"/>
          </p:nvPr>
        </p:nvSpPr>
        <p:spPr/>
        <p:txBody>
          <a:bodyPr/>
          <a:lstStyle/>
          <a:p>
            <a:pPr rtl="0"/>
            <a:r>
              <a:rPr lang="en-GB" noProof="0" dirty="0"/>
              <a:t>Crossword Game</a:t>
            </a:r>
          </a:p>
        </p:txBody>
      </p:sp>
      <p:sp>
        <p:nvSpPr>
          <p:cNvPr id="6" name="Slide Number Placeholder 5">
            <a:extLst>
              <a:ext uri="{FF2B5EF4-FFF2-40B4-BE49-F238E27FC236}">
                <a16:creationId xmlns:a16="http://schemas.microsoft.com/office/drawing/2014/main" id="{1B4CA648-8926-9E70-9E66-6ED0B6727414}"/>
              </a:ext>
            </a:extLst>
          </p:cNvPr>
          <p:cNvSpPr>
            <a:spLocks noGrp="1"/>
          </p:cNvSpPr>
          <p:nvPr>
            <p:ph type="sldNum" sz="quarter" idx="12"/>
          </p:nvPr>
        </p:nvSpPr>
        <p:spPr/>
        <p:txBody>
          <a:bodyPr/>
          <a:lstStyle/>
          <a:p>
            <a:pPr rtl="0"/>
            <a:fld id="{D8DA9DAA-006C-4F4B-980E-E3DF019B24E2}" type="slidenum">
              <a:rPr lang="en-GB" noProof="0" smtClean="0"/>
              <a:pPr rtl="0"/>
              <a:t>19</a:t>
            </a:fld>
            <a:endParaRPr lang="en-GB" noProof="0"/>
          </a:p>
        </p:txBody>
      </p:sp>
      <p:sp>
        <p:nvSpPr>
          <p:cNvPr id="8" name="TextBox 7">
            <a:extLst>
              <a:ext uri="{FF2B5EF4-FFF2-40B4-BE49-F238E27FC236}">
                <a16:creationId xmlns:a16="http://schemas.microsoft.com/office/drawing/2014/main" id="{3B3E2097-822F-076B-329C-6B843F2024CE}"/>
              </a:ext>
            </a:extLst>
          </p:cNvPr>
          <p:cNvSpPr txBox="1"/>
          <p:nvPr/>
        </p:nvSpPr>
        <p:spPr>
          <a:xfrm>
            <a:off x="1184327" y="1008362"/>
            <a:ext cx="8165235" cy="830997"/>
          </a:xfrm>
          <a:prstGeom prst="rect">
            <a:avLst/>
          </a:prstGeom>
          <a:noFill/>
        </p:spPr>
        <p:txBody>
          <a:bodyPr wrap="square" rtlCol="0">
            <a:spAutoFit/>
          </a:bodyPr>
          <a:lstStyle/>
          <a:p>
            <a:r>
              <a:rPr lang="en-GB" sz="2400" b="1" dirty="0">
                <a:solidFill>
                  <a:schemeClr val="bg1"/>
                </a:solidFill>
              </a:rPr>
              <a:t>Figure 6: grid updates when a word is added in every difficulty mode</a:t>
            </a:r>
          </a:p>
        </p:txBody>
      </p:sp>
      <p:pic>
        <p:nvPicPr>
          <p:cNvPr id="3" name="Picture 2">
            <a:extLst>
              <a:ext uri="{FF2B5EF4-FFF2-40B4-BE49-F238E27FC236}">
                <a16:creationId xmlns:a16="http://schemas.microsoft.com/office/drawing/2014/main" id="{CADF8D69-73C8-5006-284B-4B97C0A598D2}"/>
              </a:ext>
            </a:extLst>
          </p:cNvPr>
          <p:cNvPicPr>
            <a:picLocks noChangeAspect="1"/>
          </p:cNvPicPr>
          <p:nvPr/>
        </p:nvPicPr>
        <p:blipFill>
          <a:blip r:embed="rId2"/>
          <a:stretch>
            <a:fillRect/>
          </a:stretch>
        </p:blipFill>
        <p:spPr>
          <a:xfrm>
            <a:off x="964588" y="2121090"/>
            <a:ext cx="3429096" cy="3160626"/>
          </a:xfrm>
          <a:prstGeom prst="rect">
            <a:avLst/>
          </a:prstGeom>
        </p:spPr>
      </p:pic>
      <p:pic>
        <p:nvPicPr>
          <p:cNvPr id="9" name="Picture 8">
            <a:extLst>
              <a:ext uri="{FF2B5EF4-FFF2-40B4-BE49-F238E27FC236}">
                <a16:creationId xmlns:a16="http://schemas.microsoft.com/office/drawing/2014/main" id="{02DC1D06-863E-C1F4-3F52-844C34D5FDD6}"/>
              </a:ext>
            </a:extLst>
          </p:cNvPr>
          <p:cNvPicPr>
            <a:picLocks noChangeAspect="1"/>
          </p:cNvPicPr>
          <p:nvPr/>
        </p:nvPicPr>
        <p:blipFill>
          <a:blip r:embed="rId3"/>
          <a:stretch>
            <a:fillRect/>
          </a:stretch>
        </p:blipFill>
        <p:spPr>
          <a:xfrm>
            <a:off x="4542989" y="2121090"/>
            <a:ext cx="3771671" cy="3160626"/>
          </a:xfrm>
          <a:prstGeom prst="rect">
            <a:avLst/>
          </a:prstGeom>
        </p:spPr>
      </p:pic>
      <p:pic>
        <p:nvPicPr>
          <p:cNvPr id="13" name="Picture 12">
            <a:extLst>
              <a:ext uri="{FF2B5EF4-FFF2-40B4-BE49-F238E27FC236}">
                <a16:creationId xmlns:a16="http://schemas.microsoft.com/office/drawing/2014/main" id="{4B297FB3-1A59-1376-1ECD-32EDD1EE4379}"/>
              </a:ext>
            </a:extLst>
          </p:cNvPr>
          <p:cNvPicPr>
            <a:picLocks noChangeAspect="1"/>
          </p:cNvPicPr>
          <p:nvPr/>
        </p:nvPicPr>
        <p:blipFill>
          <a:blip r:embed="rId4"/>
          <a:stretch>
            <a:fillRect/>
          </a:stretch>
        </p:blipFill>
        <p:spPr>
          <a:xfrm>
            <a:off x="8463965" y="2121090"/>
            <a:ext cx="3473160" cy="3160626"/>
          </a:xfrm>
          <a:prstGeom prst="rect">
            <a:avLst/>
          </a:prstGeom>
        </p:spPr>
      </p:pic>
    </p:spTree>
    <p:extLst>
      <p:ext uri="{BB962C8B-B14F-4D97-AF65-F5344CB8AC3E}">
        <p14:creationId xmlns:p14="http://schemas.microsoft.com/office/powerpoint/2010/main" val="260566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dirty="0"/>
              <a:t>Project</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About the Project</a:t>
            </a:r>
          </a:p>
          <a:p>
            <a:pPr algn="r" rtl="0"/>
            <a:r>
              <a:rPr lang="en-GB" sz="1800" dirty="0">
                <a:solidFill>
                  <a:schemeClr val="bg1"/>
                </a:solidFill>
              </a:rPr>
              <a:t>Strategies</a:t>
            </a:r>
          </a:p>
          <a:p>
            <a:pPr algn="r" rtl="0"/>
            <a:r>
              <a:rPr lang="en-GB" sz="1800" dirty="0">
                <a:solidFill>
                  <a:schemeClr val="bg1"/>
                </a:solidFill>
              </a:rPr>
              <a:t>Outcomes and testing</a:t>
            </a:r>
          </a:p>
          <a:p>
            <a:pPr algn="r" rtl="0"/>
            <a:r>
              <a:rPr lang="en-GB" sz="1800" dirty="0">
                <a:solidFill>
                  <a:schemeClr val="bg1"/>
                </a:solidFill>
              </a:rPr>
              <a:t>Critical Reflection</a:t>
            </a:r>
          </a:p>
          <a:p>
            <a:pPr algn="r" rtl="0"/>
            <a:r>
              <a:rPr lang="en-GB" sz="1800" dirty="0">
                <a:solidFill>
                  <a:schemeClr val="bg1"/>
                </a:solidFill>
              </a:rPr>
              <a:t>Improvements for next time</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dirty="0"/>
              <a:t>1/11/2025</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dirty="0"/>
              <a:t>Crossword Game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3A64B-CC89-7C09-9791-40AD414B0B5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395D29E-8D7A-CF3D-FF45-2E9B2693E420}"/>
              </a:ext>
            </a:extLst>
          </p:cNvPr>
          <p:cNvSpPr>
            <a:spLocks noGrp="1"/>
          </p:cNvSpPr>
          <p:nvPr>
            <p:ph type="dt" sz="half" idx="10"/>
          </p:nvPr>
        </p:nvSpPr>
        <p:spPr/>
        <p:txBody>
          <a:bodyPr/>
          <a:lstStyle/>
          <a:p>
            <a:pPr rtl="0"/>
            <a:r>
              <a:rPr lang="en-GB" dirty="0"/>
              <a:t>1</a:t>
            </a:r>
            <a:r>
              <a:rPr lang="en-GB" noProof="0" dirty="0"/>
              <a:t>/11/2025</a:t>
            </a:r>
          </a:p>
        </p:txBody>
      </p:sp>
      <p:sp>
        <p:nvSpPr>
          <p:cNvPr id="5" name="Footer Placeholder 4">
            <a:extLst>
              <a:ext uri="{FF2B5EF4-FFF2-40B4-BE49-F238E27FC236}">
                <a16:creationId xmlns:a16="http://schemas.microsoft.com/office/drawing/2014/main" id="{CCFF3C2A-6401-8B27-481F-2544A9BFB61C}"/>
              </a:ext>
            </a:extLst>
          </p:cNvPr>
          <p:cNvSpPr>
            <a:spLocks noGrp="1"/>
          </p:cNvSpPr>
          <p:nvPr>
            <p:ph type="ftr" sz="quarter" idx="11"/>
          </p:nvPr>
        </p:nvSpPr>
        <p:spPr/>
        <p:txBody>
          <a:bodyPr/>
          <a:lstStyle/>
          <a:p>
            <a:pPr rtl="0"/>
            <a:r>
              <a:rPr lang="en-GB" noProof="0" dirty="0"/>
              <a:t>Crossword Game</a:t>
            </a:r>
          </a:p>
        </p:txBody>
      </p:sp>
      <p:sp>
        <p:nvSpPr>
          <p:cNvPr id="6" name="Slide Number Placeholder 5">
            <a:extLst>
              <a:ext uri="{FF2B5EF4-FFF2-40B4-BE49-F238E27FC236}">
                <a16:creationId xmlns:a16="http://schemas.microsoft.com/office/drawing/2014/main" id="{E2284081-8C0E-C253-6A40-74B9C54C84E9}"/>
              </a:ext>
            </a:extLst>
          </p:cNvPr>
          <p:cNvSpPr>
            <a:spLocks noGrp="1"/>
          </p:cNvSpPr>
          <p:nvPr>
            <p:ph type="sldNum" sz="quarter" idx="12"/>
          </p:nvPr>
        </p:nvSpPr>
        <p:spPr/>
        <p:txBody>
          <a:bodyPr/>
          <a:lstStyle/>
          <a:p>
            <a:pPr rtl="0"/>
            <a:fld id="{D8DA9DAA-006C-4F4B-980E-E3DF019B24E2}" type="slidenum">
              <a:rPr lang="en-GB" noProof="0" smtClean="0"/>
              <a:pPr rtl="0"/>
              <a:t>20</a:t>
            </a:fld>
            <a:endParaRPr lang="en-GB" noProof="0"/>
          </a:p>
        </p:txBody>
      </p:sp>
      <p:sp>
        <p:nvSpPr>
          <p:cNvPr id="8" name="TextBox 7">
            <a:extLst>
              <a:ext uri="{FF2B5EF4-FFF2-40B4-BE49-F238E27FC236}">
                <a16:creationId xmlns:a16="http://schemas.microsoft.com/office/drawing/2014/main" id="{35787563-FE3E-3CDE-2EF9-F49E4D9C7CBF}"/>
              </a:ext>
            </a:extLst>
          </p:cNvPr>
          <p:cNvSpPr txBox="1"/>
          <p:nvPr/>
        </p:nvSpPr>
        <p:spPr>
          <a:xfrm>
            <a:off x="1231968" y="568587"/>
            <a:ext cx="8165235" cy="523220"/>
          </a:xfrm>
          <a:prstGeom prst="rect">
            <a:avLst/>
          </a:prstGeom>
          <a:noFill/>
        </p:spPr>
        <p:txBody>
          <a:bodyPr wrap="square" rtlCol="0">
            <a:spAutoFit/>
          </a:bodyPr>
          <a:lstStyle/>
          <a:p>
            <a:r>
              <a:rPr lang="en-GB" sz="2800" b="1" dirty="0">
                <a:solidFill>
                  <a:schemeClr val="bg1"/>
                </a:solidFill>
              </a:rPr>
              <a:t>Figure 9: different difficulties load successfully</a:t>
            </a:r>
          </a:p>
        </p:txBody>
      </p:sp>
      <p:pic>
        <p:nvPicPr>
          <p:cNvPr id="7" name="Picture 6">
            <a:extLst>
              <a:ext uri="{FF2B5EF4-FFF2-40B4-BE49-F238E27FC236}">
                <a16:creationId xmlns:a16="http://schemas.microsoft.com/office/drawing/2014/main" id="{3916CB83-606D-241A-45E5-63F109DA52DE}"/>
              </a:ext>
            </a:extLst>
          </p:cNvPr>
          <p:cNvPicPr>
            <a:picLocks noChangeAspect="1"/>
          </p:cNvPicPr>
          <p:nvPr/>
        </p:nvPicPr>
        <p:blipFill>
          <a:blip r:embed="rId2"/>
          <a:stretch>
            <a:fillRect/>
          </a:stretch>
        </p:blipFill>
        <p:spPr>
          <a:xfrm>
            <a:off x="1148885" y="1109832"/>
            <a:ext cx="4609490" cy="2583526"/>
          </a:xfrm>
          <a:prstGeom prst="rect">
            <a:avLst/>
          </a:prstGeom>
        </p:spPr>
      </p:pic>
      <p:pic>
        <p:nvPicPr>
          <p:cNvPr id="11" name="Picture 10">
            <a:extLst>
              <a:ext uri="{FF2B5EF4-FFF2-40B4-BE49-F238E27FC236}">
                <a16:creationId xmlns:a16="http://schemas.microsoft.com/office/drawing/2014/main" id="{3A65513E-C3CA-CB4E-3078-7193074952C7}"/>
              </a:ext>
            </a:extLst>
          </p:cNvPr>
          <p:cNvPicPr>
            <a:picLocks noChangeAspect="1"/>
          </p:cNvPicPr>
          <p:nvPr/>
        </p:nvPicPr>
        <p:blipFill>
          <a:blip r:embed="rId3"/>
          <a:stretch>
            <a:fillRect/>
          </a:stretch>
        </p:blipFill>
        <p:spPr>
          <a:xfrm>
            <a:off x="6962757" y="1091807"/>
            <a:ext cx="4696435" cy="2639602"/>
          </a:xfrm>
          <a:prstGeom prst="rect">
            <a:avLst/>
          </a:prstGeom>
        </p:spPr>
      </p:pic>
      <p:pic>
        <p:nvPicPr>
          <p:cNvPr id="14" name="Picture 13">
            <a:extLst>
              <a:ext uri="{FF2B5EF4-FFF2-40B4-BE49-F238E27FC236}">
                <a16:creationId xmlns:a16="http://schemas.microsoft.com/office/drawing/2014/main" id="{A825AB6B-0CD9-9AE0-85B3-542B323FCC0C}"/>
              </a:ext>
            </a:extLst>
          </p:cNvPr>
          <p:cNvPicPr>
            <a:picLocks noChangeAspect="1"/>
          </p:cNvPicPr>
          <p:nvPr/>
        </p:nvPicPr>
        <p:blipFill>
          <a:blip r:embed="rId4"/>
          <a:stretch>
            <a:fillRect/>
          </a:stretch>
        </p:blipFill>
        <p:spPr>
          <a:xfrm>
            <a:off x="3673305" y="3785191"/>
            <a:ext cx="5367434" cy="3016733"/>
          </a:xfrm>
          <a:prstGeom prst="rect">
            <a:avLst/>
          </a:prstGeom>
        </p:spPr>
      </p:pic>
    </p:spTree>
    <p:extLst>
      <p:ext uri="{BB962C8B-B14F-4D97-AF65-F5344CB8AC3E}">
        <p14:creationId xmlns:p14="http://schemas.microsoft.com/office/powerpoint/2010/main" val="93957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6234-4B48-8C43-D7C0-33F5F4FD7D6C}"/>
              </a:ext>
            </a:extLst>
          </p:cNvPr>
          <p:cNvSpPr>
            <a:spLocks noGrp="1"/>
          </p:cNvSpPr>
          <p:nvPr>
            <p:ph type="ctrTitle"/>
          </p:nvPr>
        </p:nvSpPr>
        <p:spPr/>
        <p:txBody>
          <a:bodyPr/>
          <a:lstStyle/>
          <a:p>
            <a:r>
              <a:rPr lang="en-GB" dirty="0"/>
              <a:t>Figure 11: Correct Message</a:t>
            </a:r>
          </a:p>
        </p:txBody>
      </p:sp>
      <p:sp>
        <p:nvSpPr>
          <p:cNvPr id="4" name="Footer Placeholder 3">
            <a:extLst>
              <a:ext uri="{FF2B5EF4-FFF2-40B4-BE49-F238E27FC236}">
                <a16:creationId xmlns:a16="http://schemas.microsoft.com/office/drawing/2014/main" id="{2A0F08BB-8903-79A4-A97C-79583EA4F3FA}"/>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28AA993C-E1DB-8036-2CC4-1205335FFF03}"/>
              </a:ext>
            </a:extLst>
          </p:cNvPr>
          <p:cNvSpPr>
            <a:spLocks noGrp="1"/>
          </p:cNvSpPr>
          <p:nvPr>
            <p:ph type="sldNum" sz="quarter" idx="12"/>
          </p:nvPr>
        </p:nvSpPr>
        <p:spPr/>
        <p:txBody>
          <a:bodyPr/>
          <a:lstStyle/>
          <a:p>
            <a:pPr rtl="0"/>
            <a:fld id="{D8DA9DAA-006C-4F4B-980E-E3DF019B24E2}" type="slidenum">
              <a:rPr lang="en-GB" noProof="0" smtClean="0"/>
              <a:pPr rtl="0"/>
              <a:t>21</a:t>
            </a:fld>
            <a:endParaRPr lang="en-GB" noProof="0"/>
          </a:p>
        </p:txBody>
      </p:sp>
      <p:pic>
        <p:nvPicPr>
          <p:cNvPr id="8" name="Picture Placeholder 7">
            <a:extLst>
              <a:ext uri="{FF2B5EF4-FFF2-40B4-BE49-F238E27FC236}">
                <a16:creationId xmlns:a16="http://schemas.microsoft.com/office/drawing/2014/main" id="{ACC1B0B9-CE22-882B-39EA-6533E0247775}"/>
              </a:ext>
            </a:extLst>
          </p:cNvPr>
          <p:cNvPicPr>
            <a:picLocks noGrp="1" noChangeAspect="1"/>
          </p:cNvPicPr>
          <p:nvPr>
            <p:ph type="pic" sz="quarter" idx="13"/>
          </p:nvPr>
        </p:nvPicPr>
        <p:blipFill>
          <a:blip r:embed="rId2"/>
          <a:srcRect l="10078" r="10078"/>
          <a:stretch>
            <a:fillRect/>
          </a:stretch>
        </p:blipFill>
        <p:spPr>
          <a:prstGeom prst="rect">
            <a:avLst/>
          </a:prstGeom>
        </p:spPr>
      </p:pic>
    </p:spTree>
    <p:extLst>
      <p:ext uri="{BB962C8B-B14F-4D97-AF65-F5344CB8AC3E}">
        <p14:creationId xmlns:p14="http://schemas.microsoft.com/office/powerpoint/2010/main" val="382372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72325-1238-3E4C-F8CC-5513432D1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92FB4-E919-F626-A5C6-00125E805259}"/>
              </a:ext>
            </a:extLst>
          </p:cNvPr>
          <p:cNvSpPr>
            <a:spLocks noGrp="1"/>
          </p:cNvSpPr>
          <p:nvPr>
            <p:ph type="ctrTitle"/>
          </p:nvPr>
        </p:nvSpPr>
        <p:spPr/>
        <p:txBody>
          <a:bodyPr rtlCol="0">
            <a:noAutofit/>
          </a:bodyPr>
          <a:lstStyle/>
          <a:p>
            <a:pPr rtl="0"/>
            <a:r>
              <a:rPr lang="en-GB" sz="2800" dirty="0"/>
              <a:t>Review of the final game</a:t>
            </a:r>
          </a:p>
        </p:txBody>
      </p:sp>
      <p:pic>
        <p:nvPicPr>
          <p:cNvPr id="22" name="Picture Placeholder 21" descr="mountains under near dusk sky">
            <a:extLst>
              <a:ext uri="{FF2B5EF4-FFF2-40B4-BE49-F238E27FC236}">
                <a16:creationId xmlns:a16="http://schemas.microsoft.com/office/drawing/2014/main" id="{7AC237E6-B43E-EFEF-7317-AC6408E22D6D}"/>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A730F7A6-213D-FACF-783D-8D4215021763}"/>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D33E6904-9B85-1950-27AF-5155A0994306}"/>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BFE293ED-E4F2-5A97-14E4-AD384C172319}"/>
              </a:ext>
            </a:extLst>
          </p:cNvPr>
          <p:cNvSpPr>
            <a:spLocks noGrp="1"/>
          </p:cNvSpPr>
          <p:nvPr>
            <p:ph type="ftr" sz="quarter" idx="11"/>
          </p:nvPr>
        </p:nvSpPr>
        <p:spPr/>
        <p:txBody>
          <a:bodyPr rtlCol="0"/>
          <a:lstStyle/>
          <a:p>
            <a:pPr rtl="0"/>
            <a:r>
              <a:rPr lang="en-GB" dirty="0"/>
              <a:t>Crossword game</a:t>
            </a:r>
          </a:p>
        </p:txBody>
      </p:sp>
      <p:sp>
        <p:nvSpPr>
          <p:cNvPr id="24" name="Slide Number Placeholder 23">
            <a:extLst>
              <a:ext uri="{FF2B5EF4-FFF2-40B4-BE49-F238E27FC236}">
                <a16:creationId xmlns:a16="http://schemas.microsoft.com/office/drawing/2014/main" id="{ACB5D573-A826-C7CA-D9D6-6E1F2937E177}"/>
              </a:ext>
            </a:extLst>
          </p:cNvPr>
          <p:cNvSpPr>
            <a:spLocks noGrp="1"/>
          </p:cNvSpPr>
          <p:nvPr>
            <p:ph type="sldNum" sz="quarter" idx="12"/>
          </p:nvPr>
        </p:nvSpPr>
        <p:spPr/>
        <p:txBody>
          <a:bodyPr rtlCol="0"/>
          <a:lstStyle/>
          <a:p>
            <a:pPr rtl="0"/>
            <a:fld id="{D8DA9DAA-006C-4F4B-980E-E3DF019B24E2}" type="slidenum">
              <a:rPr lang="en-GB" smtClean="0"/>
              <a:pPr rtl="0"/>
              <a:t>22</a:t>
            </a:fld>
            <a:endParaRPr lang="en-GB"/>
          </a:p>
        </p:txBody>
      </p:sp>
      <p:sp>
        <p:nvSpPr>
          <p:cNvPr id="7" name="TextBox 6">
            <a:extLst>
              <a:ext uri="{FF2B5EF4-FFF2-40B4-BE49-F238E27FC236}">
                <a16:creationId xmlns:a16="http://schemas.microsoft.com/office/drawing/2014/main" id="{02938542-B245-90F6-9791-564BB4AB3AD3}"/>
              </a:ext>
            </a:extLst>
          </p:cNvPr>
          <p:cNvSpPr txBox="1"/>
          <p:nvPr/>
        </p:nvSpPr>
        <p:spPr>
          <a:xfrm>
            <a:off x="6391656" y="1864242"/>
            <a:ext cx="4588232" cy="2800767"/>
          </a:xfrm>
          <a:prstGeom prst="rect">
            <a:avLst/>
          </a:prstGeom>
          <a:noFill/>
        </p:spPr>
        <p:txBody>
          <a:bodyPr wrap="square" rtlCol="0">
            <a:spAutoFit/>
          </a:bodyPr>
          <a:lstStyle/>
          <a:p>
            <a:pPr marL="285750" indent="-285750">
              <a:buFont typeface="Arial" panose="020B0604020202020204" pitchFamily="34" charset="0"/>
              <a:buChar char="•"/>
            </a:pPr>
            <a:r>
              <a:rPr lang="en-GB" sz="1600" dirty="0"/>
              <a:t>Overall, the game has its basic functionality and can be played.</a:t>
            </a:r>
          </a:p>
          <a:p>
            <a:pPr marL="285750" indent="-285750">
              <a:buFont typeface="Arial" panose="020B0604020202020204" pitchFamily="34" charset="0"/>
              <a:buChar char="•"/>
            </a:pPr>
            <a:r>
              <a:rPr lang="en-GB" sz="1600" dirty="0"/>
              <a:t>There is still much room for improvement, and we can easily make the game better in everyway possible – actual game, the website, visually.</a:t>
            </a:r>
          </a:p>
          <a:p>
            <a:pPr marL="285750" indent="-285750">
              <a:buFont typeface="Arial" panose="020B0604020202020204" pitchFamily="34" charset="0"/>
              <a:buChar char="•"/>
            </a:pPr>
            <a:r>
              <a:rPr lang="en-GB" sz="1600" dirty="0"/>
              <a:t>We could integrate APIs (Application Programming Interface) of a dictionary, so there can be a wider range of words available for the crossword that can be generated</a:t>
            </a:r>
          </a:p>
        </p:txBody>
      </p:sp>
    </p:spTree>
    <p:extLst>
      <p:ext uri="{BB962C8B-B14F-4D97-AF65-F5344CB8AC3E}">
        <p14:creationId xmlns:p14="http://schemas.microsoft.com/office/powerpoint/2010/main" val="285361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dirty="0"/>
              <a:t>1/11/2025</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23</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Crossword Game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normAutofit fontScale="85000" lnSpcReduction="20000"/>
          </a:bodyPr>
          <a:lstStyle/>
          <a:p>
            <a:pPr rtl="0"/>
            <a:r>
              <a:rPr lang="en-GB" dirty="0"/>
              <a:t>Fayaaz</a:t>
            </a:r>
          </a:p>
          <a:p>
            <a:pPr rtl="0"/>
            <a:r>
              <a:rPr lang="en-GB" dirty="0"/>
              <a:t>Rayyan</a:t>
            </a:r>
          </a:p>
          <a:p>
            <a:pPr rtl="0"/>
            <a:r>
              <a:rPr lang="en-GB" dirty="0"/>
              <a:t>Sayfullah</a:t>
            </a:r>
          </a:p>
          <a:p>
            <a:pPr rtl="0"/>
            <a:r>
              <a:rPr lang="en-GB" dirty="0"/>
              <a:t>Kalid</a:t>
            </a:r>
          </a:p>
          <a:p>
            <a:pPr rtl="0"/>
            <a:endParaRPr lang="en-GB"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n-GB" sz="5400" dirty="0"/>
              <a:t>Introduction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740440"/>
            <a:ext cx="6190488" cy="3346704"/>
          </a:xfrm>
        </p:spPr>
        <p:txBody>
          <a:bodyPr rtlCol="0">
            <a:noAutofit/>
          </a:bodyPr>
          <a:lstStyle/>
          <a:p>
            <a:pPr rtl="0"/>
            <a:r>
              <a:rPr lang="en-GB" sz="1400" dirty="0"/>
              <a:t>Our group has chosen to create a web-based crossword game with the purpose of making an educational fun tool helping users to improve vocabulary and problem-solving skills.</a:t>
            </a:r>
          </a:p>
          <a:p>
            <a:pPr rtl="0"/>
            <a:endParaRPr lang="en-GB" sz="1400" dirty="0"/>
          </a:p>
          <a:p>
            <a:r>
              <a:rPr lang="en-GB" sz="1400" dirty="0"/>
              <a:t>Our system will allow players to input their answers into a designated bar along with having numbered squares which would correspond to clues on the side. These clues would be revealed and answered by clicking on the appropriate number. Users will be able to type answers into a small bar and if correct will be added to the grid. If the input is incorrect the system will let the user know that what they typed was wrong and that answer won’t be added to the grid. This application will be developed using HTML, CSS and python. The finished product will be deployed via GitHub Pages.</a:t>
            </a:r>
          </a:p>
          <a:p>
            <a:pPr rtl="0"/>
            <a:endParaRPr lang="en-GB" sz="1400"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n-GB" dirty="0"/>
              <a:t>1/11/2025</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a:t>Crossword Game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0C6C9-4C33-79B9-EA3B-EEBA7AACF22A}"/>
              </a:ext>
            </a:extLst>
          </p:cNvPr>
          <p:cNvSpPr>
            <a:spLocks noGrp="1"/>
          </p:cNvSpPr>
          <p:nvPr>
            <p:ph type="title"/>
          </p:nvPr>
        </p:nvSpPr>
        <p:spPr/>
        <p:txBody>
          <a:bodyPr>
            <a:noAutofit/>
          </a:bodyPr>
          <a:lstStyle/>
          <a:p>
            <a:r>
              <a:rPr lang="en-GB" sz="4400" dirty="0"/>
              <a:t>Product design and objectives</a:t>
            </a:r>
          </a:p>
        </p:txBody>
      </p:sp>
      <p:sp>
        <p:nvSpPr>
          <p:cNvPr id="3" name="Content Placeholder 2">
            <a:extLst>
              <a:ext uri="{FF2B5EF4-FFF2-40B4-BE49-F238E27FC236}">
                <a16:creationId xmlns:a16="http://schemas.microsoft.com/office/drawing/2014/main" id="{B7B883AC-B671-A340-C540-FCBF7A8A6F08}"/>
              </a:ext>
            </a:extLst>
          </p:cNvPr>
          <p:cNvSpPr>
            <a:spLocks noGrp="1"/>
          </p:cNvSpPr>
          <p:nvPr>
            <p:ph idx="1"/>
          </p:nvPr>
        </p:nvSpPr>
        <p:spPr/>
        <p:txBody>
          <a:bodyPr>
            <a:normAutofit/>
          </a:bodyPr>
          <a:lstStyle/>
          <a:p>
            <a:pPr marL="0" indent="0">
              <a:buNone/>
            </a:pPr>
            <a:r>
              <a:rPr lang="en-GB" sz="2400" dirty="0"/>
              <a:t>The game is going to feature a simple and visually clear interface with:</a:t>
            </a:r>
          </a:p>
          <a:p>
            <a:pPr marL="0" indent="0">
              <a:buNone/>
            </a:pPr>
            <a:endParaRPr lang="en-GB" sz="2400" dirty="0"/>
          </a:p>
          <a:p>
            <a:r>
              <a:rPr lang="en-GB" sz="2400" dirty="0"/>
              <a:t>A grid layout</a:t>
            </a:r>
          </a:p>
          <a:p>
            <a:r>
              <a:rPr lang="en-GB" sz="2400" dirty="0"/>
              <a:t>Readable text</a:t>
            </a:r>
          </a:p>
          <a:p>
            <a:r>
              <a:rPr lang="en-GB" sz="2400" dirty="0"/>
              <a:t>Easy colour-coded navigation between clues Feedback will be helpful, guiding players through the crossword. Once we get the game up and running, we plan to add 2 extra difficulties:</a:t>
            </a:r>
          </a:p>
          <a:p>
            <a:r>
              <a:rPr lang="en-GB" sz="2400" dirty="0"/>
              <a:t>Easy: shorter simpler words (tailored for students)</a:t>
            </a:r>
          </a:p>
          <a:p>
            <a:r>
              <a:rPr lang="en-GB" sz="2400" dirty="0"/>
              <a:t>Hard: Longer more challenging words (better for teachers)</a:t>
            </a:r>
          </a:p>
          <a:p>
            <a:endParaRPr lang="en-GB" sz="2400" dirty="0"/>
          </a:p>
        </p:txBody>
      </p:sp>
      <p:sp>
        <p:nvSpPr>
          <p:cNvPr id="4" name="Date Placeholder 3">
            <a:extLst>
              <a:ext uri="{FF2B5EF4-FFF2-40B4-BE49-F238E27FC236}">
                <a16:creationId xmlns:a16="http://schemas.microsoft.com/office/drawing/2014/main" id="{5219D3B5-1832-2E39-4394-0911BD097138}"/>
              </a:ext>
            </a:extLst>
          </p:cNvPr>
          <p:cNvSpPr>
            <a:spLocks noGrp="1"/>
          </p:cNvSpPr>
          <p:nvPr>
            <p:ph type="dt" sz="half" idx="10"/>
          </p:nvPr>
        </p:nvSpPr>
        <p:spPr/>
        <p:txBody>
          <a:bodyPr/>
          <a:lstStyle/>
          <a:p>
            <a:pPr rtl="0"/>
            <a:r>
              <a:rPr lang="en-GB" dirty="0"/>
              <a:t>1</a:t>
            </a:r>
            <a:r>
              <a:rPr lang="en-GB" noProof="0" dirty="0"/>
              <a:t>/11/2025</a:t>
            </a:r>
          </a:p>
        </p:txBody>
      </p:sp>
      <p:sp>
        <p:nvSpPr>
          <p:cNvPr id="6" name="Slide Number Placeholder 5">
            <a:extLst>
              <a:ext uri="{FF2B5EF4-FFF2-40B4-BE49-F238E27FC236}">
                <a16:creationId xmlns:a16="http://schemas.microsoft.com/office/drawing/2014/main" id="{BE5940C1-D615-50BF-CBD3-E81DCEC5ED19}"/>
              </a:ext>
            </a:extLst>
          </p:cNvPr>
          <p:cNvSpPr>
            <a:spLocks noGrp="1"/>
          </p:cNvSpPr>
          <p:nvPr>
            <p:ph type="sldNum" sz="quarter" idx="12"/>
          </p:nvPr>
        </p:nvSpPr>
        <p:spPr/>
        <p:txBody>
          <a:bodyPr/>
          <a:lstStyle/>
          <a:p>
            <a:pPr rtl="0"/>
            <a:fld id="{D8DA9DAA-006C-4F4B-980E-E3DF019B24E2}" type="slidenum">
              <a:rPr lang="en-GB" noProof="0" smtClean="0"/>
              <a:pPr rtl="0"/>
              <a:t>4</a:t>
            </a:fld>
            <a:endParaRPr lang="en-GB" noProof="0"/>
          </a:p>
        </p:txBody>
      </p:sp>
    </p:spTree>
    <p:extLst>
      <p:ext uri="{BB962C8B-B14F-4D97-AF65-F5344CB8AC3E}">
        <p14:creationId xmlns:p14="http://schemas.microsoft.com/office/powerpoint/2010/main" val="210226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Autofit/>
          </a:bodyPr>
          <a:lstStyle/>
          <a:p>
            <a:pPr rtl="0"/>
            <a:r>
              <a:rPr lang="en-GB" sz="3600" dirty="0"/>
              <a:t>Functional and Nonfunctional requirements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59020" y="1278732"/>
            <a:ext cx="4549775" cy="823912"/>
          </a:xfrm>
        </p:spPr>
        <p:txBody>
          <a:bodyPr rtlCol="0"/>
          <a:lstStyle/>
          <a:p>
            <a:pPr rtl="0"/>
            <a:r>
              <a:rPr lang="en-GB" dirty="0"/>
              <a:t>Functional</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59020" y="2272765"/>
            <a:ext cx="4549775" cy="3684588"/>
          </a:xfrm>
        </p:spPr>
        <p:txBody>
          <a:bodyPr rtlCol="0">
            <a:normAutofit fontScale="77500" lnSpcReduction="20000"/>
          </a:bodyPr>
          <a:lstStyle/>
          <a:p>
            <a:r>
              <a:rPr lang="en-GB" dirty="0"/>
              <a:t>The crossword will be in a grid layout where players can see the length of the word by counting the number of cells</a:t>
            </a:r>
          </a:p>
          <a:p>
            <a:r>
              <a:rPr lang="en-GB" dirty="0"/>
              <a:t>Players can enter their answer into an input bar below the grid</a:t>
            </a:r>
          </a:p>
          <a:p>
            <a:r>
              <a:rPr lang="en-GB" dirty="0"/>
              <a:t>when a player inputs an answer, either a completion message if correct or an error message if incorrect will appear</a:t>
            </a:r>
          </a:p>
          <a:p>
            <a:r>
              <a:rPr lang="en-GB" dirty="0"/>
              <a:t>Once all words are guessed correctly, a final completion message will pop up to confirm the puzzle is complete</a:t>
            </a:r>
          </a:p>
          <a:p>
            <a:r>
              <a:rPr lang="en-GB" dirty="0"/>
              <a:t>Users will have the option to restart the game at any time by pressing the reset button</a:t>
            </a:r>
          </a:p>
          <a:p>
            <a:r>
              <a:rPr lang="en-GB" dirty="0"/>
              <a:t>A difficulty selection including easy, medium and hard which would vary the grid sizes and complexity of the words</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889531" y="1317829"/>
            <a:ext cx="4572182" cy="823912"/>
          </a:xfrm>
        </p:spPr>
        <p:txBody>
          <a:bodyPr rtlCol="0"/>
          <a:lstStyle/>
          <a:p>
            <a:pPr rtl="0"/>
            <a:r>
              <a:rPr lang="en-GB" dirty="0"/>
              <a:t>Non-functional</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889531" y="2272765"/>
            <a:ext cx="4572182" cy="3684588"/>
          </a:xfrm>
        </p:spPr>
        <p:txBody>
          <a:bodyPr rtlCol="0">
            <a:normAutofit fontScale="77500" lnSpcReduction="20000"/>
          </a:bodyPr>
          <a:lstStyle/>
          <a:p>
            <a:r>
              <a:rPr lang="en-GB" sz="2300" dirty="0"/>
              <a:t>The interface will be simple, clear and easy to navigate so users can quickly understand how to play</a:t>
            </a:r>
          </a:p>
          <a:p>
            <a:r>
              <a:rPr lang="en-GB" sz="2300" dirty="0"/>
              <a:t>Designed to be used by 10–14-year-olds however by adding a difficulty system, older more intelligent people can play</a:t>
            </a:r>
          </a:p>
          <a:p>
            <a:r>
              <a:rPr lang="en-GB" sz="2300" dirty="0"/>
              <a:t>A simple and school appropriate design will keep the game engaging without being distracting</a:t>
            </a:r>
          </a:p>
          <a:p>
            <a:r>
              <a:rPr lang="en-GB" sz="2300" dirty="0"/>
              <a:t>The system will be reliable and robust</a:t>
            </a:r>
          </a:p>
          <a:p>
            <a:pPr marL="0" indent="0" rtl="0">
              <a:buNone/>
            </a:pPr>
            <a:endParaRPr lang="en-GB" sz="1800" dirty="0"/>
          </a:p>
        </p:txBody>
      </p:sp>
    </p:spTree>
    <p:extLst>
      <p:ext uri="{BB962C8B-B14F-4D97-AF65-F5344CB8AC3E}">
        <p14:creationId xmlns:p14="http://schemas.microsoft.com/office/powerpoint/2010/main" val="3124766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User Profiles</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dirty="0"/>
              <a:t>Here are user profiles for our stakeholders/players/audience of our game</a:t>
            </a:r>
          </a:p>
        </p:txBody>
      </p:sp>
    </p:spTree>
    <p:extLst>
      <p:ext uri="{BB962C8B-B14F-4D97-AF65-F5344CB8AC3E}">
        <p14:creationId xmlns:p14="http://schemas.microsoft.com/office/powerpoint/2010/main" val="2227882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en-GB" dirty="0"/>
              <a:t>User Profiles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en-GB" dirty="0"/>
              <a:t>Crossword Game</a:t>
            </a:r>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en-GB" dirty="0"/>
              <a:t>1/11/2025</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en-GB" smtClean="0"/>
              <a:pPr rtl="0"/>
              <a:t>7</a:t>
            </a:fld>
            <a:endParaRPr lang="en-GB" dirty="0"/>
          </a:p>
        </p:txBody>
      </p:sp>
      <p:pic>
        <p:nvPicPr>
          <p:cNvPr id="1026" name="Picture 2" descr="image">
            <a:extLst>
              <a:ext uri="{FF2B5EF4-FFF2-40B4-BE49-F238E27FC236}">
                <a16:creationId xmlns:a16="http://schemas.microsoft.com/office/drawing/2014/main" id="{2D756233-E8B7-E025-C90B-98B98B86F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537" y="1393895"/>
            <a:ext cx="3425677" cy="49736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F5666D11-EC0B-95E9-5B4F-1A0E0D5FF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9942" y="1393894"/>
            <a:ext cx="3483379" cy="497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60D1-5509-A62B-547E-79F1530ACC16}"/>
              </a:ext>
            </a:extLst>
          </p:cNvPr>
          <p:cNvSpPr>
            <a:spLocks noGrp="1"/>
          </p:cNvSpPr>
          <p:nvPr>
            <p:ph type="title"/>
          </p:nvPr>
        </p:nvSpPr>
        <p:spPr/>
        <p:txBody>
          <a:bodyPr/>
          <a:lstStyle/>
          <a:p>
            <a:r>
              <a:rPr lang="en-GB" dirty="0"/>
              <a:t>System Requirements</a:t>
            </a:r>
          </a:p>
        </p:txBody>
      </p:sp>
      <p:sp>
        <p:nvSpPr>
          <p:cNvPr id="3" name="Content Placeholder 2">
            <a:extLst>
              <a:ext uri="{FF2B5EF4-FFF2-40B4-BE49-F238E27FC236}">
                <a16:creationId xmlns:a16="http://schemas.microsoft.com/office/drawing/2014/main" id="{7E53D781-8BF7-9BE2-6FE7-D6108220F066}"/>
              </a:ext>
            </a:extLst>
          </p:cNvPr>
          <p:cNvSpPr>
            <a:spLocks noGrp="1"/>
          </p:cNvSpPr>
          <p:nvPr>
            <p:ph sz="half" idx="1"/>
          </p:nvPr>
        </p:nvSpPr>
        <p:spPr/>
        <p:txBody>
          <a:bodyPr>
            <a:normAutofit fontScale="92500"/>
          </a:bodyPr>
          <a:lstStyle/>
          <a:p>
            <a:r>
              <a:rPr lang="en-GB" b="1" dirty="0"/>
              <a:t>Hardware</a:t>
            </a:r>
          </a:p>
          <a:p>
            <a:r>
              <a:rPr lang="en-GB" dirty="0"/>
              <a:t>Dual core CPU</a:t>
            </a:r>
          </a:p>
          <a:p>
            <a:r>
              <a:rPr lang="en-GB" dirty="0"/>
              <a:t>Minimum 4GB RAM</a:t>
            </a:r>
          </a:p>
          <a:p>
            <a:r>
              <a:rPr lang="en-GB" dirty="0"/>
              <a:t>Minimum resolution of 1280×720</a:t>
            </a:r>
          </a:p>
          <a:p>
            <a:r>
              <a:rPr lang="en-GB" dirty="0"/>
              <a:t>Keyboard and Mouse</a:t>
            </a:r>
          </a:p>
          <a:p>
            <a:endParaRPr lang="en-GB" dirty="0"/>
          </a:p>
        </p:txBody>
      </p:sp>
      <p:sp>
        <p:nvSpPr>
          <p:cNvPr id="4" name="Content Placeholder 3">
            <a:extLst>
              <a:ext uri="{FF2B5EF4-FFF2-40B4-BE49-F238E27FC236}">
                <a16:creationId xmlns:a16="http://schemas.microsoft.com/office/drawing/2014/main" id="{2E5FF89D-D9D9-40BF-084D-C0E6083D2EAD}"/>
              </a:ext>
            </a:extLst>
          </p:cNvPr>
          <p:cNvSpPr>
            <a:spLocks noGrp="1"/>
          </p:cNvSpPr>
          <p:nvPr>
            <p:ph sz="half" idx="2"/>
          </p:nvPr>
        </p:nvSpPr>
        <p:spPr/>
        <p:txBody>
          <a:bodyPr>
            <a:normAutofit fontScale="92500"/>
          </a:bodyPr>
          <a:lstStyle/>
          <a:p>
            <a:r>
              <a:rPr lang="en-GB" b="1" dirty="0"/>
              <a:t>Software</a:t>
            </a:r>
          </a:p>
          <a:p>
            <a:r>
              <a:rPr lang="en-GB" dirty="0"/>
              <a:t>Windows 10 or newer</a:t>
            </a:r>
          </a:p>
          <a:p>
            <a:r>
              <a:rPr lang="en-GB" dirty="0"/>
              <a:t>MacOS 10.15 or newer</a:t>
            </a:r>
          </a:p>
          <a:p>
            <a:r>
              <a:rPr lang="en-GB" dirty="0"/>
              <a:t>Google chrome</a:t>
            </a:r>
          </a:p>
          <a:p>
            <a:r>
              <a:rPr lang="en-GB" dirty="0"/>
              <a:t>Microsoft edge</a:t>
            </a:r>
          </a:p>
          <a:p>
            <a:r>
              <a:rPr lang="en-GB" dirty="0"/>
              <a:t>Safari</a:t>
            </a:r>
          </a:p>
          <a:p>
            <a:r>
              <a:rPr lang="en-GB" dirty="0"/>
              <a:t>HTML</a:t>
            </a:r>
          </a:p>
          <a:p>
            <a:r>
              <a:rPr lang="en-GB" dirty="0"/>
              <a:t>CSS</a:t>
            </a:r>
          </a:p>
          <a:p>
            <a:r>
              <a:rPr lang="en-GB" dirty="0"/>
              <a:t>Python Flask</a:t>
            </a:r>
          </a:p>
          <a:p>
            <a:r>
              <a:rPr lang="en-GB" dirty="0"/>
              <a:t>Microsoft Visual Studio Code</a:t>
            </a:r>
          </a:p>
          <a:p>
            <a:endParaRPr lang="en-GB" dirty="0"/>
          </a:p>
        </p:txBody>
      </p:sp>
    </p:spTree>
    <p:extLst>
      <p:ext uri="{BB962C8B-B14F-4D97-AF65-F5344CB8AC3E}">
        <p14:creationId xmlns:p14="http://schemas.microsoft.com/office/powerpoint/2010/main" val="192265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3236976"/>
          </a:xfrm>
        </p:spPr>
        <p:txBody>
          <a:bodyPr rtlCol="0" anchor="b">
            <a:normAutofit/>
          </a:bodyPr>
          <a:lstStyle/>
          <a:p>
            <a:pPr rtl="0"/>
            <a:r>
              <a:rPr lang="en-GB" dirty="0"/>
              <a:t>Design for game page</a:t>
            </a: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11512" y="1591056"/>
            <a:ext cx="3547872" cy="365125"/>
          </a:xfrm>
        </p:spPr>
        <p:txBody>
          <a:bodyPr rtlCol="0" anchor="ctr">
            <a:normAutofit/>
          </a:bodyPr>
          <a:lstStyle/>
          <a:p>
            <a:pPr rtl="0">
              <a:spcAft>
                <a:spcPts val="600"/>
              </a:spcAft>
            </a:pPr>
            <a:r>
              <a:rPr lang="en-GB" dirty="0"/>
              <a:t>Crossword Game</a:t>
            </a:r>
            <a:endParaRPr lang="en-GB"/>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9</a:t>
            </a:fld>
            <a:endParaRPr lang="en-GB"/>
          </a:p>
        </p:txBody>
      </p:sp>
      <p:pic>
        <p:nvPicPr>
          <p:cNvPr id="7" name="Picture 6" descr="A crossword puzzle with text&#10;&#10;AI-generated content may be incorrect.">
            <a:extLst>
              <a:ext uri="{FF2B5EF4-FFF2-40B4-BE49-F238E27FC236}">
                <a16:creationId xmlns:a16="http://schemas.microsoft.com/office/drawing/2014/main" id="{7E257BC0-CA77-CCA4-07E0-9E90A045DD75}"/>
              </a:ext>
            </a:extLst>
          </p:cNvPr>
          <p:cNvPicPr>
            <a:picLocks noChangeAspect="1"/>
          </p:cNvPicPr>
          <p:nvPr/>
        </p:nvPicPr>
        <p:blipFill>
          <a:blip r:embed="rId3"/>
          <a:srcRect l="8780" r="25159" b="-1"/>
          <a:stretch>
            <a:fillRect/>
          </a:stretch>
        </p:blipFill>
        <p:spPr>
          <a:xfrm>
            <a:off x="283464" y="301752"/>
            <a:ext cx="5221224" cy="6263640"/>
          </a:xfrm>
          <a:prstGeom prst="rect">
            <a:avLst/>
          </a:prstGeom>
          <a:noFill/>
        </p:spPr>
      </p:pic>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cab8c93-211f-4ee2-a6c6-35086982737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7C47EA5C75EE4B90C5B2074798A6F7" ma:contentTypeVersion="11" ma:contentTypeDescription="Create a new document." ma:contentTypeScope="" ma:versionID="aa40589703d06a4ceaf09fe32afdbf92">
  <xsd:schema xmlns:xsd="http://www.w3.org/2001/XMLSchema" xmlns:xs="http://www.w3.org/2001/XMLSchema" xmlns:p="http://schemas.microsoft.com/office/2006/metadata/properties" xmlns:ns3="7cab8c93-211f-4ee2-a6c6-35086982737f" targetNamespace="http://schemas.microsoft.com/office/2006/metadata/properties" ma:root="true" ma:fieldsID="b17bc09a5f30f31870fb2a5d9c75757e" ns3:_="">
    <xsd:import namespace="7cab8c93-211f-4ee2-a6c6-35086982737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_activity"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b8c93-211f-4ee2-a6c6-35086982737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Location" ma:index="18"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elements/1.1/"/>
    <ds:schemaRef ds:uri="http://purl.org/dc/terms/"/>
    <ds:schemaRef ds:uri="http://schemas.openxmlformats.org/package/2006/metadata/core-properties"/>
    <ds:schemaRef ds:uri="7cab8c93-211f-4ee2-a6c6-35086982737f"/>
    <ds:schemaRef ds:uri="http://www.w3.org/XML/1998/namespace"/>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8E1EC860-5A2D-48B1-A3D2-89058F3132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ab8c93-211f-4ee2-a6c6-350869827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3e6beba-c4aa-4731-af5d-d735b097eadb}" enabled="0" method="" siteId="{93e6beba-c4aa-4731-af5d-d735b097eadb}" removed="1"/>
</clbl:labelList>
</file>

<file path=docProps/app.xml><?xml version="1.0" encoding="utf-8"?>
<Properties xmlns="http://schemas.openxmlformats.org/officeDocument/2006/extended-properties" xmlns:vt="http://schemas.openxmlformats.org/officeDocument/2006/docPropsVTypes">
  <Template>{A957922E-1E15-43BB-A3C7-9A6326F949B7}tf89338750_win32</Template>
  <TotalTime>97</TotalTime>
  <Words>1533</Words>
  <Application>Microsoft Office PowerPoint</Application>
  <PresentationFormat>Widescreen</PresentationFormat>
  <Paragraphs>196</Paragraphs>
  <Slides>23</Slides>
  <Notes>10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GradientUnivers</vt:lpstr>
      <vt:lpstr>Crossword Game</vt:lpstr>
      <vt:lpstr>Project</vt:lpstr>
      <vt:lpstr>Introduction</vt:lpstr>
      <vt:lpstr>Product design and objectives</vt:lpstr>
      <vt:lpstr>Functional and Nonfunctional requirements</vt:lpstr>
      <vt:lpstr>User Profiles</vt:lpstr>
      <vt:lpstr>User Profiles</vt:lpstr>
      <vt:lpstr>System Requirements</vt:lpstr>
      <vt:lpstr>Design for game page</vt:lpstr>
      <vt:lpstr>Design for Difficulties</vt:lpstr>
      <vt:lpstr>Basic Storyboard</vt:lpstr>
      <vt:lpstr>Potential Risks To The Project’s Success</vt:lpstr>
      <vt:lpstr>Software Development Strategy</vt:lpstr>
      <vt:lpstr>Flowchart</vt:lpstr>
      <vt:lpstr>Game State Management</vt:lpstr>
      <vt:lpstr>POST DEVELOPMENT OUTCOMES</vt:lpstr>
      <vt:lpstr>PowerPoint Presentation</vt:lpstr>
      <vt:lpstr>PowerPoint Presentation</vt:lpstr>
      <vt:lpstr>PowerPoint Presentation</vt:lpstr>
      <vt:lpstr>PowerPoint Presentation</vt:lpstr>
      <vt:lpstr>Figure 11: Correct Message</vt:lpstr>
      <vt:lpstr>Review of the final game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Fayaaz Choudhury [Student-PECS]</dc:creator>
  <cp:lastModifiedBy>Fayaaz Choudhury [Student-PECS]</cp:lastModifiedBy>
  <cp:revision>4</cp:revision>
  <dcterms:created xsi:type="dcterms:W3CDTF">2025-11-02T23:14:51Z</dcterms:created>
  <dcterms:modified xsi:type="dcterms:W3CDTF">2025-11-03T11:41:03Z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0x010100997C47EA5C75EE4B90C5B2074798A6F7</vt:lpwstr>
  </property>
</Properties>
</file>